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vml" ContentType="application/vnd.openxmlformats-officedocument.vmlDrawing"/>
  <Default Extension="png" ContentType="image/png"/>
  <Default Extension="bin" ContentType="application/vnd.openxmlformats-officedocument.oleObjec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73" r:id="rId2"/>
    <p:sldId id="296" r:id="rId3"/>
    <p:sldId id="272" r:id="rId4"/>
    <p:sldId id="257" r:id="rId5"/>
    <p:sldId id="258" r:id="rId6"/>
    <p:sldId id="274" r:id="rId7"/>
    <p:sldId id="275" r:id="rId8"/>
    <p:sldId id="276" r:id="rId9"/>
    <p:sldId id="262" r:id="rId10"/>
    <p:sldId id="263" r:id="rId11"/>
    <p:sldId id="264" r:id="rId12"/>
    <p:sldId id="265" r:id="rId13"/>
    <p:sldId id="266" r:id="rId14"/>
    <p:sldId id="267" r:id="rId15"/>
    <p:sldId id="268" r:id="rId16"/>
    <p:sldId id="269" r:id="rId17"/>
    <p:sldId id="270" r:id="rId18"/>
    <p:sldId id="277" r:id="rId19"/>
    <p:sldId id="278" r:id="rId20"/>
    <p:sldId id="298" r:id="rId21"/>
    <p:sldId id="280" r:id="rId22"/>
    <p:sldId id="284" r:id="rId23"/>
    <p:sldId id="279" r:id="rId24"/>
    <p:sldId id="288" r:id="rId25"/>
    <p:sldId id="289" r:id="rId26"/>
    <p:sldId id="291" r:id="rId27"/>
    <p:sldId id="283" r:id="rId28"/>
    <p:sldId id="292" r:id="rId29"/>
    <p:sldId id="297" r:id="rId30"/>
    <p:sldId id="293" r:id="rId31"/>
    <p:sldId id="294" r:id="rId32"/>
    <p:sldId id="29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9"/>
    <p:restoredTop sz="78898"/>
  </p:normalViewPr>
  <p:slideViewPr>
    <p:cSldViewPr snapToGrid="0" snapToObjects="1">
      <p:cViewPr>
        <p:scale>
          <a:sx n="65" d="100"/>
          <a:sy n="65" d="100"/>
        </p:scale>
        <p:origin x="152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CC08A4-3471-0149-BEA8-6D020172DFAB}" type="datetimeFigureOut">
              <a:rPr lang="en-US" smtClean="0"/>
              <a:t>6/23/16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9EB12B-5539-AE4B-BF3E-44AA1BB45528}" type="slidenum">
              <a:rPr lang="en-US" smtClean="0"/>
              <a:t>‹#›</a:t>
            </a:fld>
            <a:endParaRPr lang="en-US"/>
          </a:p>
        </p:txBody>
      </p:sp>
    </p:spTree>
    <p:extLst>
      <p:ext uri="{BB962C8B-B14F-4D97-AF65-F5344CB8AC3E}">
        <p14:creationId xmlns:p14="http://schemas.microsoft.com/office/powerpoint/2010/main" val="838598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a:solidFill>
            <a:srgbClr val="FFFFFF"/>
          </a:solidFill>
          <a:ln/>
        </p:spPr>
      </p:sp>
      <p:sp>
        <p:nvSpPr>
          <p:cNvPr id="204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Please be seated at the table corresponding to your card</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s value at 8:30 am.  </a:t>
            </a:r>
            <a:endParaRPr lang="en-US" altLang="en-US">
              <a:latin typeface="Helvetica" charset="0"/>
              <a:ea typeface="ＭＳ Ｐゴシック" charset="-128"/>
              <a:sym typeface="Helvetica" charset="0"/>
            </a:endParaRPr>
          </a:p>
        </p:txBody>
      </p:sp>
    </p:spTree>
    <p:extLst>
      <p:ext uri="{BB962C8B-B14F-4D97-AF65-F5344CB8AC3E}">
        <p14:creationId xmlns:p14="http://schemas.microsoft.com/office/powerpoint/2010/main" val="1907769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2016-17 dates</a:t>
            </a:r>
          </a:p>
          <a:p>
            <a:r>
              <a:rPr lang="en-US" sz="4000" dirty="0" smtClean="0"/>
              <a:t>Saturday, September 24</a:t>
            </a:r>
            <a:r>
              <a:rPr lang="en-US" sz="4000" baseline="30000" dirty="0" smtClean="0"/>
              <a:t>th</a:t>
            </a:r>
            <a:r>
              <a:rPr lang="en-US" sz="4000" dirty="0" smtClean="0"/>
              <a:t>, 2016 (fall workshop)</a:t>
            </a:r>
            <a:endParaRPr lang="en-US" sz="3600" dirty="0" smtClean="0"/>
          </a:p>
          <a:p>
            <a:pPr marL="914400" lvl="2" indent="0">
              <a:buNone/>
            </a:pPr>
            <a:r>
              <a:rPr lang="en-US" sz="3200" dirty="0" smtClean="0"/>
              <a:t>Figure out PLC structure and schedule meetings</a:t>
            </a:r>
          </a:p>
          <a:p>
            <a:r>
              <a:rPr lang="en-US" sz="4000" dirty="0" smtClean="0"/>
              <a:t>Saturday, November 5</a:t>
            </a:r>
            <a:r>
              <a:rPr lang="en-US" sz="4000" baseline="30000" dirty="0" smtClean="0"/>
              <a:t>th</a:t>
            </a:r>
            <a:r>
              <a:rPr lang="en-US" sz="4000" dirty="0" smtClean="0"/>
              <a:t>, 2016 (work day)</a:t>
            </a:r>
          </a:p>
          <a:p>
            <a:pPr marL="914400" lvl="2" indent="0">
              <a:buNone/>
            </a:pPr>
            <a:r>
              <a:rPr lang="en-US" sz="3200" dirty="0" smtClean="0"/>
              <a:t>Work with your colleagues on learning progressions, rich tasks, formative assessments, etc.</a:t>
            </a:r>
          </a:p>
          <a:p>
            <a:r>
              <a:rPr lang="en-US" sz="4000" dirty="0" smtClean="0"/>
              <a:t>Saturday, February 4</a:t>
            </a:r>
            <a:r>
              <a:rPr lang="en-US" sz="4000" baseline="30000" dirty="0" smtClean="0"/>
              <a:t>th</a:t>
            </a:r>
            <a:r>
              <a:rPr lang="en-US" sz="4000" dirty="0" smtClean="0"/>
              <a:t>, 2017 (winter workshop)</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69EB12B-5539-AE4B-BF3E-44AA1BB45528}" type="slidenum">
              <a:rPr lang="en-US" smtClean="0"/>
              <a:t>19</a:t>
            </a:fld>
            <a:endParaRPr lang="en-US"/>
          </a:p>
        </p:txBody>
      </p:sp>
    </p:spTree>
    <p:extLst>
      <p:ext uri="{BB962C8B-B14F-4D97-AF65-F5344CB8AC3E}">
        <p14:creationId xmlns:p14="http://schemas.microsoft.com/office/powerpoint/2010/main" val="125898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Dates TBD</a:t>
            </a:r>
          </a:p>
          <a:p>
            <a:r>
              <a:rPr lang="en-US" sz="4000" dirty="0" smtClean="0"/>
              <a:t>Spring Saturday</a:t>
            </a:r>
          </a:p>
          <a:p>
            <a:pPr marL="914400" lvl="2" indent="0">
              <a:buNone/>
            </a:pPr>
            <a:r>
              <a:rPr lang="en-US" sz="3200" dirty="0" smtClean="0"/>
              <a:t>Either another work day or a day with new content or half and half.</a:t>
            </a:r>
          </a:p>
          <a:p>
            <a:r>
              <a:rPr lang="en-US" sz="4000" dirty="0" smtClean="0"/>
              <a:t>Summer 2017</a:t>
            </a:r>
          </a:p>
          <a:p>
            <a:r>
              <a:rPr lang="en-US" sz="4000" dirty="0" smtClean="0"/>
              <a:t>Fall 2017-18 PLC Support?</a:t>
            </a:r>
          </a:p>
          <a:p>
            <a:pPr marL="914400" lvl="2" indent="0">
              <a:buNone/>
            </a:pPr>
            <a:r>
              <a:rPr lang="en-US" sz="3200" dirty="0" smtClean="0"/>
              <a:t>We’re not sure.  If we’ve not spent all our funds by August 2017 and we’re allowed, we’d be happy to support PLCs as long as we could.</a:t>
            </a:r>
          </a:p>
          <a:p>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21</a:t>
            </a:fld>
            <a:endParaRPr lang="en-US"/>
          </a:p>
        </p:txBody>
      </p:sp>
    </p:spTree>
    <p:extLst>
      <p:ext uri="{BB962C8B-B14F-4D97-AF65-F5344CB8AC3E}">
        <p14:creationId xmlns:p14="http://schemas.microsoft.com/office/powerpoint/2010/main" val="1243409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prstGeom prst="rect">
            <a:avLst/>
          </a:prstGeom>
        </p:spPr>
        <p:txBody>
          <a:bodyPr/>
          <a:lstStyle/>
          <a:p>
            <a:endParaRPr/>
          </a:p>
        </p:txBody>
      </p:sp>
      <p:sp>
        <p:nvSpPr>
          <p:cNvPr id="254" name="Shape 254"/>
          <p:cNvSpPr>
            <a:spLocks noGrp="1"/>
          </p:cNvSpPr>
          <p:nvPr>
            <p:ph type="body" sz="quarter" idx="1"/>
          </p:nvPr>
        </p:nvSpPr>
        <p:spPr>
          <a:prstGeom prst="rect">
            <a:avLst/>
          </a:prstGeom>
        </p:spPr>
        <p:txBody>
          <a:bodyPr/>
          <a:lstStyle/>
          <a:p>
            <a:pPr lvl="1" indent="0" defTabSz="584200">
              <a:lnSpc>
                <a:spcPct val="100000"/>
              </a:lnSpc>
              <a:defRPr sz="1200">
                <a:latin typeface="Calibri"/>
                <a:ea typeface="Calibri"/>
                <a:cs typeface="Calibri"/>
                <a:sym typeface="Calibri"/>
              </a:defRPr>
            </a:pPr>
            <a:r>
              <a:t>Feedback is one of the most powerful influences on learning and achievement, but this impact can be either positive or negative.</a:t>
            </a:r>
          </a:p>
          <a:p>
            <a:pPr lvl="1" indent="0" defTabSz="584200">
              <a:lnSpc>
                <a:spcPct val="100000"/>
              </a:lnSpc>
              <a:defRPr sz="1200">
                <a:latin typeface="Calibri"/>
                <a:ea typeface="Calibri"/>
                <a:cs typeface="Calibri"/>
                <a:sym typeface="Calibri"/>
              </a:defRPr>
            </a:pPr>
            <a:endParaRPr/>
          </a:p>
          <a:p>
            <a:pPr lvl="1" indent="0" defTabSz="584200">
              <a:lnSpc>
                <a:spcPct val="100000"/>
              </a:lnSpc>
              <a:defRPr sz="1200">
                <a:latin typeface="Calibri"/>
                <a:ea typeface="Calibri"/>
                <a:cs typeface="Calibri"/>
                <a:sym typeface="Calibri"/>
              </a:defRPr>
            </a:pPr>
            <a:r>
              <a:t>Hattie and Timperley </a:t>
            </a:r>
          </a:p>
          <a:p>
            <a:pPr lvl="1" indent="0" defTabSz="584200">
              <a:lnSpc>
                <a:spcPct val="100000"/>
              </a:lnSpc>
              <a:defRPr sz="1200">
                <a:latin typeface="Calibri"/>
                <a:ea typeface="Calibri"/>
                <a:cs typeface="Calibri"/>
                <a:sym typeface="Calibri"/>
              </a:defRPr>
            </a:pPr>
            <a:r>
              <a:t>2007</a:t>
            </a:r>
          </a:p>
        </p:txBody>
      </p:sp>
    </p:spTree>
    <p:extLst>
      <p:ext uri="{BB962C8B-B14F-4D97-AF65-F5344CB8AC3E}">
        <p14:creationId xmlns:p14="http://schemas.microsoft.com/office/powerpoint/2010/main" val="108970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noRot="1" noChangeAspect="1"/>
          </p:cNvSpPr>
          <p:nvPr>
            <p:ph type="sldImg"/>
          </p:nvPr>
        </p:nvSpPr>
        <p:spPr>
          <a:prstGeom prst="rect">
            <a:avLst/>
          </a:prstGeom>
        </p:spPr>
        <p:txBody>
          <a:bodyPr/>
          <a:lstStyle/>
          <a:p>
            <a:endParaRPr/>
          </a:p>
        </p:txBody>
      </p:sp>
      <p:sp>
        <p:nvSpPr>
          <p:cNvPr id="260" name="Shape 260"/>
          <p:cNvSpPr>
            <a:spLocks noGrp="1"/>
          </p:cNvSpPr>
          <p:nvPr>
            <p:ph type="body" sz="quarter" idx="1"/>
          </p:nvPr>
        </p:nvSpPr>
        <p:spPr>
          <a:prstGeom prst="rect">
            <a:avLst/>
          </a:prstGeom>
        </p:spPr>
        <p:txBody>
          <a:bodyPr/>
          <a:lstStyle/>
          <a:p>
            <a:pPr marL="97789" marR="40639" defTabSz="914400">
              <a:lnSpc>
                <a:spcPct val="100000"/>
              </a:lnSpc>
              <a:buClr>
                <a:srgbClr val="000000"/>
              </a:buClr>
              <a:buFont typeface="Calibri"/>
              <a:defRPr>
                <a:latin typeface="Lucida Grande"/>
                <a:ea typeface="Lucida Grande"/>
                <a:cs typeface="Lucida Grande"/>
                <a:sym typeface="Lucida Grande"/>
              </a:defRPr>
            </a:pPr>
            <a:r>
              <a:rPr sz="1200">
                <a:uFill>
                  <a:solidFill>
                    <a:srgbClr val="000000"/>
                  </a:solidFill>
                </a:uFill>
                <a:latin typeface="Calibri"/>
                <a:ea typeface="Calibri"/>
                <a:cs typeface="Calibri"/>
                <a:sym typeface="Calibri"/>
              </a:rPr>
              <a:t>Part of engaging students in a different way may be very related to this idea expressed by John Hattie.</a:t>
            </a:r>
          </a:p>
          <a:p>
            <a:pPr marL="97789" marR="40639" defTabSz="914400">
              <a:lnSpc>
                <a:spcPct val="100000"/>
              </a:lnSpc>
              <a:buClr>
                <a:srgbClr val="000000"/>
              </a:buClr>
              <a:buFont typeface="Calibri"/>
              <a:defRPr>
                <a:latin typeface="Lucida Grande"/>
                <a:ea typeface="Lucida Grande"/>
                <a:cs typeface="Lucida Grande"/>
                <a:sym typeface="Lucida Grande"/>
              </a:defRPr>
            </a:pPr>
            <a:r>
              <a:rPr sz="1200">
                <a:uFill>
                  <a:solidFill>
                    <a:srgbClr val="000000"/>
                  </a:solidFill>
                </a:uFill>
                <a:latin typeface="Calibri"/>
                <a:ea typeface="Calibri"/>
                <a:cs typeface="Calibri"/>
                <a:sym typeface="Calibri"/>
              </a:rPr>
              <a:t>The most powerful way of thinking about a teacher’s role is for teachers to see themselves as </a:t>
            </a:r>
            <a:r>
              <a:rPr sz="1200" i="1">
                <a:uFill>
                  <a:solidFill>
                    <a:srgbClr val="000000"/>
                  </a:solidFill>
                </a:uFill>
                <a:latin typeface="Helvetica"/>
                <a:ea typeface="Helvetica"/>
                <a:cs typeface="Helvetica"/>
                <a:sym typeface="Helvetica"/>
              </a:rPr>
              <a:t>evaluators</a:t>
            </a:r>
            <a:r>
              <a:rPr sz="1200">
                <a:uFill>
                  <a:solidFill>
                    <a:srgbClr val="000000"/>
                  </a:solidFill>
                </a:uFill>
                <a:latin typeface="Calibri"/>
                <a:ea typeface="Calibri"/>
                <a:cs typeface="Calibri"/>
                <a:sym typeface="Calibri"/>
              </a:rPr>
              <a:t> of their effects on students.  It’s about the LEARNING...</a:t>
            </a:r>
          </a:p>
          <a:p>
            <a:pPr marL="97789" marR="40639" defTabSz="914400">
              <a:lnSpc>
                <a:spcPct val="100000"/>
              </a:lnSpc>
              <a:buClr>
                <a:srgbClr val="000000"/>
              </a:buClr>
              <a:buFont typeface="Calibri"/>
              <a:defRPr>
                <a:latin typeface="Lucida Grande"/>
                <a:ea typeface="Lucida Grande"/>
                <a:cs typeface="Lucida Grande"/>
                <a:sym typeface="Lucida Grande"/>
              </a:defRPr>
            </a:pPr>
            <a:r>
              <a:rPr sz="1200">
                <a:uFill>
                  <a:solidFill>
                    <a:srgbClr val="000000"/>
                  </a:solidFill>
                </a:uFill>
                <a:latin typeface="Calibri"/>
                <a:ea typeface="Calibri"/>
                <a:cs typeface="Calibri"/>
                <a:sym typeface="Calibri"/>
              </a:rPr>
              <a:t>If we’re going to become evaluators of our effects on students, we’re going to need to collect useful data on a more regular basis.  </a:t>
            </a:r>
          </a:p>
          <a:p>
            <a:pPr marL="97789" marR="40639" defTabSz="914400">
              <a:lnSpc>
                <a:spcPct val="100000"/>
              </a:lnSpc>
              <a:buClr>
                <a:srgbClr val="000000"/>
              </a:buClr>
              <a:buFont typeface="Calibri"/>
              <a:defRPr sz="1200">
                <a:uFill>
                  <a:solidFill>
                    <a:srgbClr val="000000"/>
                  </a:solidFill>
                </a:uFill>
                <a:latin typeface="Calibri"/>
                <a:ea typeface="Calibri"/>
                <a:cs typeface="Calibri"/>
                <a:sym typeface="Calibri"/>
              </a:defRPr>
            </a:pPr>
            <a:r>
              <a:t>Once you start collecting data on a more regular basis- bring it to your PLC and have your colleagues help you look for patterns and think about next steps.  </a:t>
            </a:r>
          </a:p>
          <a:p>
            <a:pPr marL="97789" marR="40639" defTabSz="914400">
              <a:lnSpc>
                <a:spcPct val="100000"/>
              </a:lnSpc>
              <a:buClr>
                <a:srgbClr val="000000"/>
              </a:buClr>
              <a:buFont typeface="Calibri"/>
              <a:defRPr sz="1200">
                <a:uFill>
                  <a:solidFill>
                    <a:srgbClr val="000000"/>
                  </a:solidFill>
                </a:uFill>
                <a:latin typeface="Calibri"/>
                <a:ea typeface="Calibri"/>
                <a:cs typeface="Calibri"/>
                <a:sym typeface="Calibri"/>
              </a:defRPr>
            </a:pPr>
            <a:r>
              <a:t>More on that this afternoon.</a:t>
            </a:r>
          </a:p>
        </p:txBody>
      </p:sp>
    </p:spTree>
    <p:extLst>
      <p:ext uri="{BB962C8B-B14F-4D97-AF65-F5344CB8AC3E}">
        <p14:creationId xmlns:p14="http://schemas.microsoft.com/office/powerpoint/2010/main" val="1584077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prstGeom prst="rect">
            <a:avLst/>
          </a:prstGeom>
        </p:spPr>
        <p:txBody>
          <a:bodyPr/>
          <a:lstStyle/>
          <a:p>
            <a:endParaRPr/>
          </a:p>
        </p:txBody>
      </p:sp>
      <p:sp>
        <p:nvSpPr>
          <p:cNvPr id="268" name="Shape 268"/>
          <p:cNvSpPr>
            <a:spLocks noGrp="1"/>
          </p:cNvSpPr>
          <p:nvPr>
            <p:ph type="body" sz="quarter" idx="1"/>
          </p:nvPr>
        </p:nvSpPr>
        <p:spPr>
          <a:prstGeom prst="rect">
            <a:avLst/>
          </a:prstGeom>
        </p:spPr>
        <p:txBody>
          <a:bodyPr/>
          <a:lstStyle/>
          <a:p>
            <a:pPr lvl="1" indent="0" defTabSz="584200">
              <a:lnSpc>
                <a:spcPct val="100000"/>
              </a:lnSpc>
              <a:defRPr sz="1200">
                <a:latin typeface="Calibri"/>
                <a:ea typeface="Calibri"/>
                <a:cs typeface="Calibri"/>
                <a:sym typeface="Calibri"/>
              </a:defRPr>
            </a:pPr>
            <a:r>
              <a:t>Teachers see feedback more in terms of how much they </a:t>
            </a:r>
            <a:r>
              <a:rPr i="1">
                <a:latin typeface="Helvetica"/>
                <a:ea typeface="Helvetica"/>
                <a:cs typeface="Helvetica"/>
                <a:sym typeface="Helvetica"/>
              </a:rPr>
              <a:t>give</a:t>
            </a:r>
            <a:r>
              <a:t> than the more important consideration of how much feedback is </a:t>
            </a:r>
            <a:r>
              <a:rPr i="1">
                <a:latin typeface="Helvetica"/>
                <a:ea typeface="Helvetica"/>
                <a:cs typeface="Helvetica"/>
                <a:sym typeface="Helvetica"/>
              </a:rPr>
              <a:t>received</a:t>
            </a:r>
            <a:r>
              <a:t> by students.</a:t>
            </a:r>
          </a:p>
          <a:p>
            <a:pPr lvl="1" indent="0" defTabSz="584200">
              <a:lnSpc>
                <a:spcPct val="100000"/>
              </a:lnSpc>
              <a:defRPr sz="1200">
                <a:latin typeface="Calibri"/>
                <a:ea typeface="Calibri"/>
                <a:cs typeface="Calibri"/>
                <a:sym typeface="Calibri"/>
              </a:defRPr>
            </a:pPr>
            <a:endParaRPr/>
          </a:p>
          <a:p>
            <a:pPr lvl="1" indent="0" defTabSz="584200">
              <a:lnSpc>
                <a:spcPct val="100000"/>
              </a:lnSpc>
              <a:defRPr sz="1200">
                <a:latin typeface="Calibri"/>
                <a:ea typeface="Calibri"/>
                <a:cs typeface="Calibri"/>
                <a:sym typeface="Calibri"/>
              </a:defRPr>
            </a:pPr>
            <a:r>
              <a:t>John Hattie</a:t>
            </a:r>
          </a:p>
          <a:p>
            <a:pPr lvl="1" indent="0" defTabSz="584200">
              <a:lnSpc>
                <a:spcPct val="100000"/>
              </a:lnSpc>
              <a:defRPr sz="1200">
                <a:latin typeface="Calibri"/>
                <a:ea typeface="Calibri"/>
                <a:cs typeface="Calibri"/>
                <a:sym typeface="Calibri"/>
              </a:defRPr>
            </a:pPr>
            <a:r>
              <a:t>Visible Learning for Teachers</a:t>
            </a:r>
          </a:p>
        </p:txBody>
      </p:sp>
    </p:spTree>
    <p:extLst>
      <p:ext uri="{BB962C8B-B14F-4D97-AF65-F5344CB8AC3E}">
        <p14:creationId xmlns:p14="http://schemas.microsoft.com/office/powerpoint/2010/main" val="1591831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a:ln/>
        </p:spPr>
      </p:sp>
      <p:sp>
        <p:nvSpPr>
          <p:cNvPr id="6861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charset="-128"/>
              </a:rPr>
              <a:t>By the end of the week, we’ll talk about effective feedback practices, but we may not get as far as sense making until September.</a:t>
            </a:r>
          </a:p>
        </p:txBody>
      </p:sp>
    </p:spTree>
    <p:extLst>
      <p:ext uri="{BB962C8B-B14F-4D97-AF65-F5344CB8AC3E}">
        <p14:creationId xmlns:p14="http://schemas.microsoft.com/office/powerpoint/2010/main" val="104699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bg1"/>
                </a:solidFill>
              </a:rPr>
              <a:t>What support or resources would help you effectively implement some of the ideas we’ve surfaced in M2P?</a:t>
            </a:r>
          </a:p>
          <a:p>
            <a:r>
              <a:rPr lang="en-US" sz="1200" dirty="0" smtClean="0">
                <a:solidFill>
                  <a:schemeClr val="bg1"/>
                </a:solidFill>
              </a:rPr>
              <a:t>What have we read, talked about, interacted with, done that you think is important for your principal to be aware of?</a:t>
            </a:r>
          </a:p>
          <a:p>
            <a:r>
              <a:rPr lang="en-US" sz="1200" dirty="0" smtClean="0">
                <a:solidFill>
                  <a:schemeClr val="bg1"/>
                </a:solidFill>
              </a:rPr>
              <a:t>How can your principal help support your PLC and/ or your ability to implement studio days next year?</a:t>
            </a:r>
          </a:p>
          <a:p>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30</a:t>
            </a:fld>
            <a:endParaRPr lang="en-US"/>
          </a:p>
        </p:txBody>
      </p:sp>
    </p:spTree>
    <p:extLst>
      <p:ext uri="{BB962C8B-B14F-4D97-AF65-F5344CB8AC3E}">
        <p14:creationId xmlns:p14="http://schemas.microsoft.com/office/powerpoint/2010/main" val="2009533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31</a:t>
            </a:fld>
            <a:endParaRPr lang="en-US"/>
          </a:p>
        </p:txBody>
      </p:sp>
    </p:spTree>
    <p:extLst>
      <p:ext uri="{BB962C8B-B14F-4D97-AF65-F5344CB8AC3E}">
        <p14:creationId xmlns:p14="http://schemas.microsoft.com/office/powerpoint/2010/main" val="1007104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a:ln/>
        </p:spPr>
      </p:sp>
      <p:sp>
        <p:nvSpPr>
          <p:cNvPr id="7782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charset="-128"/>
              </a:rPr>
              <a:t>Each day, I’ll ask you to take a couple minutes to reflect on what you learned over the course of the day to capture your thinking about how you might use the idea or strategy in your own class.</a:t>
            </a:r>
          </a:p>
        </p:txBody>
      </p:sp>
    </p:spTree>
    <p:extLst>
      <p:ext uri="{BB962C8B-B14F-4D97-AF65-F5344CB8AC3E}">
        <p14:creationId xmlns:p14="http://schemas.microsoft.com/office/powerpoint/2010/main" val="855212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l">
              <a:lnSpc>
                <a:spcPct val="100000"/>
              </a:lnSpc>
              <a:spcBef>
                <a:spcPts val="0"/>
              </a:spcBef>
              <a:buNone/>
            </a:pPr>
            <a:r>
              <a:rPr lang="en-US" sz="1200" dirty="0" smtClean="0"/>
              <a:t>Solve for x: 5(x+1) + 2(x+1) = 14</a:t>
            </a:r>
          </a:p>
          <a:p>
            <a:pPr marL="0" indent="0" algn="ctr">
              <a:lnSpc>
                <a:spcPct val="100000"/>
              </a:lnSpc>
              <a:spcBef>
                <a:spcPts val="0"/>
              </a:spcBef>
              <a:buNone/>
            </a:pPr>
            <a:endParaRPr lang="en-US" sz="1200" dirty="0" smtClean="0"/>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en-US" sz="1400" dirty="0" smtClean="0"/>
          </a:p>
          <a:p>
            <a:pPr algn="l"/>
            <a:endParaRPr lang="en-US" altLang="en-US" dirty="0">
              <a:ea typeface="ＭＳ Ｐゴシック" charset="-128"/>
            </a:endParaRPr>
          </a:p>
        </p:txBody>
      </p:sp>
    </p:spTree>
    <p:extLst>
      <p:ext uri="{BB962C8B-B14F-4D97-AF65-F5344CB8AC3E}">
        <p14:creationId xmlns:p14="http://schemas.microsoft.com/office/powerpoint/2010/main" val="519583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Rot="1" noChangeAspect="1" noChangeArrowheads="1"/>
          </p:cNvSpPr>
          <p:nvPr>
            <p:ph type="sldImg"/>
          </p:nvPr>
        </p:nvSpPr>
        <p:spPr>
          <a:solidFill>
            <a:srgbClr val="FFFFFF"/>
          </a:solidFill>
          <a:ln/>
        </p:spPr>
      </p:sp>
      <p:sp>
        <p:nvSpPr>
          <p:cNvPr id="39938" name="Rectangle 2"/>
          <p:cNvSpPr>
            <a:spLocks noGrp="1" noChangeArrowheads="1"/>
          </p:cNvSpPr>
          <p:nvPr>
            <p:ph type="body" idx="1"/>
          </p:nvPr>
        </p:nvSpPr>
        <p:spPr>
          <a:ln/>
        </p:spPr>
        <p:txBody>
          <a:bodyPr/>
          <a:lstStyle/>
          <a:p>
            <a:pPr marL="39688" marR="0" indent="0" algn="l" defTabSz="914400" rtl="0" eaLnBrk="1" fontAlgn="auto" latinLnBrk="0" hangingPunct="1">
              <a:lnSpc>
                <a:spcPct val="100000"/>
              </a:lnSpc>
              <a:spcBef>
                <a:spcPts val="0"/>
              </a:spcBef>
              <a:spcAft>
                <a:spcPts val="0"/>
              </a:spcAft>
              <a:buClrTx/>
              <a:buSzTx/>
              <a:buFontTx/>
              <a:buNone/>
              <a:tabLst/>
              <a:defRPr/>
            </a:pPr>
            <a:r>
              <a:rPr lang="en-US" sz="1200" dirty="0" smtClean="0"/>
              <a:t>How can we foster a sense-making approach to solving algebraic equations?</a:t>
            </a:r>
          </a:p>
          <a:p>
            <a:pPr marL="39688" marR="0" indent="0" algn="l" defTabSz="914400" rtl="0" eaLnBrk="1" fontAlgn="auto" latinLnBrk="0" hangingPunct="1">
              <a:lnSpc>
                <a:spcPct val="100000"/>
              </a:lnSpc>
              <a:spcBef>
                <a:spcPts val="0"/>
              </a:spcBef>
              <a:spcAft>
                <a:spcPts val="0"/>
              </a:spcAft>
              <a:buClrTx/>
              <a:buSzTx/>
              <a:buFontTx/>
              <a:buNone/>
              <a:tabLst/>
              <a:defRPr/>
            </a:pPr>
            <a:r>
              <a:rPr lang="en-US" sz="1200" dirty="0" smtClean="0"/>
              <a:t>I can identify and use strategies for solving algebraic equations that are connected to sense-making and reasoning.</a:t>
            </a:r>
          </a:p>
          <a:p>
            <a:pPr marL="39688"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39688" eaLnBrk="1" hangingPunct="1">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52456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Solve in any way</a:t>
            </a:r>
          </a:p>
          <a:p>
            <a:pPr marL="0" indent="0">
              <a:buNone/>
            </a:pPr>
            <a:r>
              <a:rPr lang="en-US" sz="1200" dirty="0" smtClean="0"/>
              <a:t>Gus had </a:t>
            </a:r>
            <a:r>
              <a:rPr lang="en-US" sz="1200" i="1" dirty="0" smtClean="0"/>
              <a:t>K</a:t>
            </a:r>
            <a:r>
              <a:rPr lang="en-US" sz="1200" dirty="0" smtClean="0"/>
              <a:t> bones buried in the yard.  He dug up 4 bones, and then the next day dug up 1/5 of the remaining bones.  He now has a total of 12 bones buried.  </a:t>
            </a:r>
          </a:p>
          <a:p>
            <a:pPr marL="0" indent="0" algn="ctr">
              <a:buNone/>
            </a:pPr>
            <a:r>
              <a:rPr lang="en-US" sz="1200" dirty="0" smtClean="0"/>
              <a:t>How many bones did he have buried to begin with?</a:t>
            </a:r>
          </a:p>
          <a:p>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5</a:t>
            </a:fld>
            <a:endParaRPr lang="en-US"/>
          </a:p>
        </p:txBody>
      </p:sp>
    </p:spTree>
    <p:extLst>
      <p:ext uri="{BB962C8B-B14F-4D97-AF65-F5344CB8AC3E}">
        <p14:creationId xmlns:p14="http://schemas.microsoft.com/office/powerpoint/2010/main" val="1444997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Gus and Ike have 120 tennis balls altogether.  If Gus has 20 more tennis balls than Ike, how many tennis balls does Ike have?</a:t>
            </a:r>
          </a:p>
          <a:p>
            <a:endParaRPr lang="en-US" dirty="0" smtClean="0"/>
          </a:p>
          <a:p>
            <a:r>
              <a:rPr lang="en-US" sz="1200" dirty="0" smtClean="0"/>
              <a:t>Solve in two ways: Using the strip diagram and using an equation.  How do your two methods connect?</a:t>
            </a:r>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6</a:t>
            </a:fld>
            <a:endParaRPr lang="en-US"/>
          </a:p>
        </p:txBody>
      </p:sp>
    </p:spTree>
    <p:extLst>
      <p:ext uri="{BB962C8B-B14F-4D97-AF65-F5344CB8AC3E}">
        <p14:creationId xmlns:p14="http://schemas.microsoft.com/office/powerpoint/2010/main" val="1525278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Gus gave 2/5 of his dog biscuits to Ike and ate ½ of what was left.  If Gus had 9 dog biscuits at the end of this process, how many dog biscuits did he have to begin with?</a:t>
            </a:r>
          </a:p>
          <a:p>
            <a:endParaRPr lang="en-US" dirty="0" smtClean="0"/>
          </a:p>
          <a:p>
            <a:r>
              <a:rPr lang="en-US" sz="1200" dirty="0" smtClean="0"/>
              <a:t>Solve in two ways: Using the strip diagram and using an equation.  How do your two methods connect?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7</a:t>
            </a:fld>
            <a:endParaRPr lang="en-US"/>
          </a:p>
        </p:txBody>
      </p:sp>
    </p:spTree>
    <p:extLst>
      <p:ext uri="{BB962C8B-B14F-4D97-AF65-F5344CB8AC3E}">
        <p14:creationId xmlns:p14="http://schemas.microsoft.com/office/powerpoint/2010/main" val="1355228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400" b="1" dirty="0" smtClean="0"/>
              <a:t>Solve with a strip diagram and with equations.   </a:t>
            </a:r>
          </a:p>
          <a:p>
            <a:r>
              <a:rPr lang="en-US" sz="1200" dirty="0" smtClean="0"/>
              <a:t>The difference between two numbers is 2184.  If the bigger number is 3 times the smaller number, find the sum of the two numbers.</a:t>
            </a:r>
          </a:p>
          <a:p>
            <a:r>
              <a:rPr lang="en-US" sz="1200" dirty="0" smtClean="0"/>
              <a:t>Mr. Li gave ¼ of a sum of money to his wife.  Then he divided the remainder equally among his 4 children.  If each child received $600, find the sum of money.</a:t>
            </a:r>
          </a:p>
          <a:p>
            <a:r>
              <a:rPr lang="en-US" sz="1200" dirty="0" smtClean="0"/>
              <a:t>When a bottle is ½ filled with water, it weighs 2.6 kg.  The bottle weighs 4 kg when filled.  Find the weight of the empty bottle.</a:t>
            </a:r>
          </a:p>
          <a:p>
            <a:endParaRPr lang="en-US" dirty="0"/>
          </a:p>
        </p:txBody>
      </p:sp>
      <p:sp>
        <p:nvSpPr>
          <p:cNvPr id="4" name="Slide Number Placeholder 3"/>
          <p:cNvSpPr>
            <a:spLocks noGrp="1"/>
          </p:cNvSpPr>
          <p:nvPr>
            <p:ph type="sldNum" sz="quarter" idx="10"/>
          </p:nvPr>
        </p:nvSpPr>
        <p:spPr/>
        <p:txBody>
          <a:bodyPr/>
          <a:lstStyle/>
          <a:p>
            <a:fld id="{E95137E4-97AE-D847-872D-16A62390610F}" type="slidenum">
              <a:rPr lang="en-US" smtClean="0"/>
              <a:t>8</a:t>
            </a:fld>
            <a:endParaRPr lang="en-US"/>
          </a:p>
        </p:txBody>
      </p:sp>
    </p:spTree>
    <p:extLst>
      <p:ext uri="{BB962C8B-B14F-4D97-AF65-F5344CB8AC3E}">
        <p14:creationId xmlns:p14="http://schemas.microsoft.com/office/powerpoint/2010/main" val="1830524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For the strip diagrams</a:t>
            </a:r>
          </a:p>
          <a:p>
            <a:r>
              <a:rPr lang="en-US" sz="1200" dirty="0" smtClean="0"/>
              <a:t>What algebraic understanding might students develop from engaging with this strategy?</a:t>
            </a:r>
          </a:p>
          <a:p>
            <a:r>
              <a:rPr lang="en-US" sz="1200" dirty="0" smtClean="0"/>
              <a:t>In which of the SMPs might students engage during these tasks?  Does the use of equations have an impact on that?</a:t>
            </a:r>
          </a:p>
          <a:p>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9</a:t>
            </a:fld>
            <a:endParaRPr lang="en-US"/>
          </a:p>
        </p:txBody>
      </p:sp>
    </p:spTree>
    <p:extLst>
      <p:ext uri="{BB962C8B-B14F-4D97-AF65-F5344CB8AC3E}">
        <p14:creationId xmlns:p14="http://schemas.microsoft.com/office/powerpoint/2010/main" val="137748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“Yucky stuff” method</a:t>
            </a:r>
            <a:endParaRPr lang="en-US" dirty="0"/>
          </a:p>
        </p:txBody>
      </p:sp>
      <p:sp>
        <p:nvSpPr>
          <p:cNvPr id="4" name="Slide Number Placeholder 3"/>
          <p:cNvSpPr>
            <a:spLocks noGrp="1"/>
          </p:cNvSpPr>
          <p:nvPr>
            <p:ph type="sldNum" sz="quarter" idx="10"/>
          </p:nvPr>
        </p:nvSpPr>
        <p:spPr/>
        <p:txBody>
          <a:bodyPr/>
          <a:lstStyle/>
          <a:p>
            <a:fld id="{F69EB12B-5539-AE4B-BF3E-44AA1BB45528}" type="slidenum">
              <a:rPr lang="en-US" smtClean="0"/>
              <a:t>10</a:t>
            </a:fld>
            <a:endParaRPr lang="en-US"/>
          </a:p>
        </p:txBody>
      </p:sp>
    </p:spTree>
    <p:extLst>
      <p:ext uri="{BB962C8B-B14F-4D97-AF65-F5344CB8AC3E}">
        <p14:creationId xmlns:p14="http://schemas.microsoft.com/office/powerpoint/2010/main" val="303849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1BA77A-BAE5-FB4E-8ED4-3743CB2E6E42}"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980625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1BA77A-BAE5-FB4E-8ED4-3743CB2E6E42}"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275887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1BA77A-BAE5-FB4E-8ED4-3743CB2E6E42}"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416085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607219" y="274638"/>
            <a:ext cx="10977563" cy="1143001"/>
          </a:xfrm>
          <a:prstGeom prst="rect">
            <a:avLst/>
          </a:prstGeom>
          <a:ln>
            <a:round/>
          </a:ln>
        </p:spPr>
        <p:txBody>
          <a:bodyPr lIns="38100" tIns="38100" rIns="38100" bIns="38100">
            <a:noAutofit/>
          </a:bodyPr>
          <a:lstStyle>
            <a:lvl1pPr defTabSz="455398">
              <a:defRPr sz="4359">
                <a:uFill>
                  <a:solidFill>
                    <a:srgbClr val="000000"/>
                  </a:solidFill>
                </a:uFill>
                <a:latin typeface="Calibri"/>
                <a:ea typeface="Calibri"/>
                <a:cs typeface="Calibri"/>
                <a:sym typeface="Calibri"/>
              </a:defRPr>
            </a:lvl1pPr>
          </a:lstStyle>
          <a:p>
            <a:r>
              <a:t>Title Text</a:t>
            </a:r>
          </a:p>
        </p:txBody>
      </p:sp>
      <p:sp>
        <p:nvSpPr>
          <p:cNvPr id="118" name="Shape 118"/>
          <p:cNvSpPr>
            <a:spLocks noGrp="1"/>
          </p:cNvSpPr>
          <p:nvPr>
            <p:ph type="body" idx="1"/>
          </p:nvPr>
        </p:nvSpPr>
        <p:spPr>
          <a:xfrm>
            <a:off x="607219" y="1598414"/>
            <a:ext cx="10977563" cy="4525964"/>
          </a:xfrm>
          <a:prstGeom prst="rect">
            <a:avLst/>
          </a:prstGeom>
          <a:ln>
            <a:round/>
          </a:ln>
        </p:spPr>
        <p:txBody>
          <a:bodyPr lIns="38100" tIns="38100" rIns="38100" bIns="38100" anchor="t">
            <a:noAutofit/>
          </a:bodyPr>
          <a:lstStyle>
            <a:lvl1pPr marL="241093" indent="-241093" defTabSz="455398">
              <a:spcBef>
                <a:spcPts val="703"/>
              </a:spcBef>
              <a:buClr>
                <a:srgbClr val="000000"/>
              </a:buClr>
              <a:buSzPct val="100000"/>
              <a:buFont typeface="Arial"/>
              <a:defRPr sz="3094">
                <a:uFill>
                  <a:solidFill>
                    <a:srgbClr val="000000"/>
                  </a:solidFill>
                </a:uFill>
                <a:latin typeface="Calibri"/>
                <a:ea typeface="Calibri"/>
                <a:cs typeface="Calibri"/>
                <a:sym typeface="Calibri"/>
              </a:defRPr>
            </a:lvl1pPr>
            <a:lvl2pPr marL="522368" indent="-200911" defTabSz="455398">
              <a:spcBef>
                <a:spcPts val="633"/>
              </a:spcBef>
              <a:buClr>
                <a:srgbClr val="000000"/>
              </a:buClr>
              <a:buSzPct val="100000"/>
              <a:buFont typeface="Arial"/>
              <a:buChar char="–"/>
              <a:defRPr sz="2672">
                <a:uFill>
                  <a:solidFill>
                    <a:srgbClr val="000000"/>
                  </a:solidFill>
                </a:uFill>
                <a:latin typeface="Calibri"/>
                <a:ea typeface="Calibri"/>
                <a:cs typeface="Calibri"/>
                <a:sym typeface="Calibri"/>
              </a:defRPr>
            </a:lvl2pPr>
            <a:lvl3pPr marL="803643" indent="-160729" defTabSz="455398">
              <a:spcBef>
                <a:spcPts val="562"/>
              </a:spcBef>
              <a:buClr>
                <a:srgbClr val="000000"/>
              </a:buClr>
              <a:buSzPct val="100000"/>
              <a:buFont typeface="Arial"/>
              <a:defRPr sz="2391">
                <a:uFill>
                  <a:solidFill>
                    <a:srgbClr val="000000"/>
                  </a:solidFill>
                </a:uFill>
                <a:latin typeface="Calibri"/>
                <a:ea typeface="Calibri"/>
                <a:cs typeface="Calibri"/>
                <a:sym typeface="Calibri"/>
              </a:defRPr>
            </a:lvl3pPr>
            <a:lvl4pPr marL="1125101" indent="-160729" defTabSz="455398">
              <a:spcBef>
                <a:spcPts val="422"/>
              </a:spcBef>
              <a:buClr>
                <a:srgbClr val="000000"/>
              </a:buClr>
              <a:buSzPct val="100000"/>
              <a:buFont typeface="Arial"/>
              <a:buChar char="–"/>
              <a:defRPr sz="1969">
                <a:uFill>
                  <a:solidFill>
                    <a:srgbClr val="000000"/>
                  </a:solidFill>
                </a:uFill>
                <a:latin typeface="Calibri"/>
                <a:ea typeface="Calibri"/>
                <a:cs typeface="Calibri"/>
                <a:sym typeface="Calibri"/>
              </a:defRPr>
            </a:lvl4pPr>
            <a:lvl5pPr marL="1446558" indent="-160729" defTabSz="455398">
              <a:spcBef>
                <a:spcPts val="422"/>
              </a:spcBef>
              <a:buClr>
                <a:srgbClr val="000000"/>
              </a:buClr>
              <a:buSzPct val="100000"/>
              <a:buFont typeface="Arial"/>
              <a:buChar char="»"/>
              <a:defRPr sz="1969">
                <a:uFill>
                  <a:solidFill>
                    <a:srgbClr val="000000"/>
                  </a:solidFill>
                </a:u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sldNum" sz="quarter" idx="2"/>
          </p:nvPr>
        </p:nvSpPr>
        <p:spPr>
          <a:xfrm>
            <a:off x="11287163" y="6494264"/>
            <a:ext cx="295238" cy="223243"/>
          </a:xfrm>
          <a:prstGeom prst="rect">
            <a:avLst/>
          </a:prstGeom>
          <a:ln>
            <a:round/>
          </a:ln>
        </p:spPr>
        <p:txBody>
          <a:bodyPr lIns="38100" tIns="38100" rIns="38100" bIns="38100" anchor="ctr"/>
          <a:lstStyle>
            <a:lvl1pPr algn="r" defTabSz="455398">
              <a:defRPr sz="1125">
                <a:solidFill>
                  <a:srgbClr val="9A9A9A"/>
                </a:solidFill>
                <a:uFill>
                  <a:solidFill>
                    <a:srgbClr val="9A9A9A"/>
                  </a:solidFill>
                </a:uFill>
                <a:latin typeface="Calibri"/>
                <a:ea typeface="Calibri"/>
                <a:cs typeface="Calibri"/>
                <a:sym typeface="Calibri"/>
              </a:defRPr>
            </a:lvl1pPr>
          </a:lstStyle>
          <a:p>
            <a:fld id="{86CB4B4D-7CA3-9044-876B-883B54F8677D}" type="slidenum">
              <a:t>‹#›</a:t>
            </a:fld>
            <a:endParaRPr/>
          </a:p>
        </p:txBody>
      </p:sp>
    </p:spTree>
    <p:extLst>
      <p:ext uri="{BB962C8B-B14F-4D97-AF65-F5344CB8AC3E}">
        <p14:creationId xmlns:p14="http://schemas.microsoft.com/office/powerpoint/2010/main" val="40100592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1BA77A-BAE5-FB4E-8ED4-3743CB2E6E42}"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47600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1BA77A-BAE5-FB4E-8ED4-3743CB2E6E42}"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632025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1BA77A-BAE5-FB4E-8ED4-3743CB2E6E42}"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78530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1BA77A-BAE5-FB4E-8ED4-3743CB2E6E42}" type="datetimeFigureOut">
              <a:rPr lang="en-US" smtClean="0"/>
              <a:t>6/23/16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970560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1BA77A-BAE5-FB4E-8ED4-3743CB2E6E42}" type="datetimeFigureOut">
              <a:rPr lang="en-US" smtClean="0"/>
              <a:t>6/23/16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2066024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BA77A-BAE5-FB4E-8ED4-3743CB2E6E42}" type="datetimeFigureOut">
              <a:rPr lang="en-US" smtClean="0"/>
              <a:t>6/23/16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009607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1BA77A-BAE5-FB4E-8ED4-3743CB2E6E42}"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205108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1BA77A-BAE5-FB4E-8ED4-3743CB2E6E42}"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CD962-CF3C-414F-AC14-F3B45EC6659D}" type="slidenum">
              <a:rPr lang="en-US" smtClean="0"/>
              <a:t>‹#›</a:t>
            </a:fld>
            <a:endParaRPr lang="en-US"/>
          </a:p>
        </p:txBody>
      </p:sp>
    </p:spTree>
    <p:extLst>
      <p:ext uri="{BB962C8B-B14F-4D97-AF65-F5344CB8AC3E}">
        <p14:creationId xmlns:p14="http://schemas.microsoft.com/office/powerpoint/2010/main" val="13455956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1BA77A-BAE5-FB4E-8ED4-3743CB2E6E42}" type="datetimeFigureOut">
              <a:rPr lang="en-US" smtClean="0"/>
              <a:t>6/23/16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CD962-CF3C-414F-AC14-F3B45EC6659D}" type="slidenum">
              <a:rPr lang="en-US" smtClean="0"/>
              <a:t>‹#›</a:t>
            </a:fld>
            <a:endParaRPr lang="en-US"/>
          </a:p>
        </p:txBody>
      </p:sp>
    </p:spTree>
    <p:extLst>
      <p:ext uri="{BB962C8B-B14F-4D97-AF65-F5344CB8AC3E}">
        <p14:creationId xmlns:p14="http://schemas.microsoft.com/office/powerpoint/2010/main" val="867697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oleObject1.bin"/><Relationship Id="rId5" Type="http://schemas.openxmlformats.org/officeDocument/2006/relationships/image" Target="../media/image6.emf"/><Relationship Id="rId6" Type="http://schemas.openxmlformats.org/officeDocument/2006/relationships/image" Target="../media/image7.tif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emf"/><Relationship Id="rId3" Type="http://schemas.openxmlformats.org/officeDocument/2006/relationships/image" Target="../media/image1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tiff"/></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5.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6.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89000"/>
          </a:blip>
          <a:stretch>
            <a:fillRect/>
          </a:stretch>
        </p:blipFill>
        <p:spPr>
          <a:xfrm>
            <a:off x="-914401" y="-480956"/>
            <a:ext cx="13358192" cy="8849802"/>
          </a:xfrm>
          <a:prstGeom prst="rect">
            <a:avLst/>
          </a:prstGeom>
        </p:spPr>
      </p:pic>
      <p:sp>
        <p:nvSpPr>
          <p:cNvPr id="19462" name="Rectangle 6"/>
          <p:cNvSpPr>
            <a:spLocks/>
          </p:cNvSpPr>
          <p:nvPr/>
        </p:nvSpPr>
        <p:spPr bwMode="auto">
          <a:xfrm>
            <a:off x="365056" y="174402"/>
            <a:ext cx="5101466" cy="303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3200" dirty="0">
                <a:solidFill>
                  <a:schemeClr val="tx1"/>
                </a:solidFill>
                <a:latin typeface="Calibri Bold" charset="0"/>
                <a:ea typeface="ＭＳ Ｐゴシック" charset="-128"/>
                <a:sym typeface="Calibri Bold" charset="0"/>
              </a:rPr>
              <a:t> Welcome to the </a:t>
            </a:r>
            <a:br>
              <a:rPr lang="en-US" altLang="en-US" sz="3200" dirty="0">
                <a:solidFill>
                  <a:schemeClr val="tx1"/>
                </a:solidFill>
                <a:latin typeface="Calibri Bold" charset="0"/>
                <a:ea typeface="ＭＳ Ｐゴシック" charset="-128"/>
                <a:sym typeface="Calibri Bold" charset="0"/>
              </a:rPr>
            </a:br>
            <a:r>
              <a:rPr lang="en-US" altLang="en-US" sz="3200" dirty="0">
                <a:solidFill>
                  <a:schemeClr val="tx1"/>
                </a:solidFill>
                <a:latin typeface="Calibri Bold" charset="0"/>
                <a:ea typeface="ＭＳ Ｐゴシック" charset="-128"/>
                <a:sym typeface="Calibri Bold" charset="0"/>
              </a:rPr>
              <a:t>Middle School Math Partnership</a:t>
            </a:r>
            <a:br>
              <a:rPr lang="en-US" altLang="en-US" sz="3200" dirty="0">
                <a:solidFill>
                  <a:schemeClr val="tx1"/>
                </a:solidFill>
                <a:latin typeface="Calibri Bold" charset="0"/>
                <a:ea typeface="ＭＳ Ｐゴシック" charset="-128"/>
                <a:sym typeface="Calibri Bold" charset="0"/>
              </a:rPr>
            </a:br>
            <a:r>
              <a:rPr lang="en-US" altLang="en-US" sz="3200" dirty="0">
                <a:solidFill>
                  <a:schemeClr val="tx1"/>
                </a:solidFill>
                <a:latin typeface="Calibri Bold" charset="0"/>
                <a:ea typeface="ＭＳ Ｐゴシック" charset="-128"/>
                <a:sym typeface="Calibri Bold" charset="0"/>
              </a:rPr>
              <a:t> M</a:t>
            </a:r>
            <a:r>
              <a:rPr lang="en-US" altLang="en-US" sz="3200" baseline="32000" dirty="0">
                <a:solidFill>
                  <a:schemeClr val="tx1"/>
                </a:solidFill>
                <a:latin typeface="Calibri Bold" charset="0"/>
                <a:ea typeface="ＭＳ Ｐゴシック" charset="-128"/>
                <a:sym typeface="Calibri Bold" charset="0"/>
              </a:rPr>
              <a:t>2</a:t>
            </a:r>
            <a:r>
              <a:rPr lang="en-US" altLang="en-US" sz="3200" dirty="0">
                <a:solidFill>
                  <a:schemeClr val="tx1"/>
                </a:solidFill>
                <a:latin typeface="Calibri Bold" charset="0"/>
                <a:ea typeface="ＭＳ Ｐゴシック" charset="-128"/>
                <a:sym typeface="Calibri Bold" charset="0"/>
              </a:rPr>
              <a:t>P</a:t>
            </a:r>
            <a:br>
              <a:rPr lang="en-US" altLang="en-US" sz="3200" dirty="0">
                <a:solidFill>
                  <a:schemeClr val="tx1"/>
                </a:solidFill>
                <a:latin typeface="Calibri Bold" charset="0"/>
                <a:ea typeface="ＭＳ Ｐゴシック" charset="-128"/>
                <a:sym typeface="Calibri Bold" charset="0"/>
              </a:rPr>
            </a:br>
            <a:r>
              <a:rPr lang="en-US" altLang="en-US" sz="3200" dirty="0" smtClean="0">
                <a:solidFill>
                  <a:schemeClr val="tx1"/>
                </a:solidFill>
                <a:latin typeface="Calibri Bold" charset="0"/>
                <a:ea typeface="ＭＳ Ｐゴシック" charset="-128"/>
                <a:sym typeface="Calibri Bold" charset="0"/>
              </a:rPr>
              <a:t>Thursday, June 23</a:t>
            </a:r>
            <a:r>
              <a:rPr lang="en-US" altLang="en-US" sz="3200" baseline="30000" dirty="0" smtClean="0">
                <a:solidFill>
                  <a:schemeClr val="tx1"/>
                </a:solidFill>
                <a:latin typeface="Calibri Bold" charset="0"/>
                <a:ea typeface="ＭＳ Ｐゴシック" charset="-128"/>
                <a:sym typeface="Calibri Bold" charset="0"/>
              </a:rPr>
              <a:t>rd</a:t>
            </a:r>
            <a:r>
              <a:rPr lang="en-US" altLang="en-US" sz="3200" dirty="0" smtClean="0">
                <a:solidFill>
                  <a:schemeClr val="tx1"/>
                </a:solidFill>
                <a:latin typeface="Calibri Bold" charset="0"/>
                <a:ea typeface="ＭＳ Ｐゴシック" charset="-128"/>
                <a:sym typeface="Calibri Bold" charset="0"/>
              </a:rPr>
              <a:t>, </a:t>
            </a:r>
          </a:p>
          <a:p>
            <a:pPr algn="ctr" eaLnBrk="1" hangingPunct="1"/>
            <a:r>
              <a:rPr lang="en-US" altLang="en-US" sz="3200" dirty="0" smtClean="0">
                <a:solidFill>
                  <a:schemeClr val="tx1"/>
                </a:solidFill>
                <a:latin typeface="Calibri Bold" charset="0"/>
                <a:ea typeface="ＭＳ Ｐゴシック" charset="-128"/>
                <a:sym typeface="Calibri Bold" charset="0"/>
              </a:rPr>
              <a:t>2016</a:t>
            </a:r>
            <a:endParaRPr lang="en-US" altLang="en-US" sz="3200" dirty="0">
              <a:solidFill>
                <a:schemeClr val="tx1"/>
              </a:solidFill>
              <a:latin typeface="Calibri Bold" charset="0"/>
              <a:ea typeface="ＭＳ Ｐゴシック" charset="-128"/>
              <a:sym typeface="Calibri Bold" charset="0"/>
            </a:endParaRPr>
          </a:p>
        </p:txBody>
      </p:sp>
      <p:sp>
        <p:nvSpPr>
          <p:cNvPr id="19463" name="Rectangle 7"/>
          <p:cNvSpPr>
            <a:spLocks/>
          </p:cNvSpPr>
          <p:nvPr/>
        </p:nvSpPr>
        <p:spPr bwMode="auto">
          <a:xfrm>
            <a:off x="3729088" y="4415084"/>
            <a:ext cx="5652492"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Be sure to keep your playing card.  You will need it later!</a:t>
            </a:r>
          </a:p>
        </p:txBody>
      </p:sp>
      <p:sp>
        <p:nvSpPr>
          <p:cNvPr id="19464" name="Rectangle 8"/>
          <p:cNvSpPr>
            <a:spLocks/>
          </p:cNvSpPr>
          <p:nvPr/>
        </p:nvSpPr>
        <p:spPr bwMode="auto">
          <a:xfrm>
            <a:off x="7774236" y="1053885"/>
            <a:ext cx="3214688" cy="2348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Please be seated at the table corresponding to your card</a:t>
            </a:r>
            <a:r>
              <a:rPr lang="en-US" altLang="en-US" sz="2953" dirty="0">
                <a:solidFill>
                  <a:schemeClr val="tx1"/>
                </a:solidFill>
                <a:latin typeface="Arial" charset="0"/>
                <a:ea typeface="ＭＳ Ｐゴシック" charset="-128"/>
                <a:sym typeface="Calibri Bold" charset="0"/>
              </a:rPr>
              <a:t>’</a:t>
            </a:r>
            <a:r>
              <a:rPr lang="en-US" altLang="ja-JP" sz="2953" dirty="0">
                <a:solidFill>
                  <a:schemeClr val="tx1"/>
                </a:solidFill>
                <a:latin typeface="Calibri Bold" charset="0"/>
                <a:sym typeface="Calibri Bold" charset="0"/>
              </a:rPr>
              <a:t>s value at 8:30 am.  </a:t>
            </a:r>
            <a:endParaRPr lang="en-US" altLang="en-US" sz="2953" dirty="0">
              <a:solidFill>
                <a:schemeClr val="tx1"/>
              </a:solidFill>
              <a:latin typeface="Calibri Bold" charset="0"/>
              <a:sym typeface="Calibri Bold" charset="0"/>
            </a:endParaRPr>
          </a:p>
        </p:txBody>
      </p:sp>
    </p:spTree>
    <p:extLst>
      <p:ext uri="{BB962C8B-B14F-4D97-AF65-F5344CB8AC3E}">
        <p14:creationId xmlns:p14="http://schemas.microsoft.com/office/powerpoint/2010/main" val="1299183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2761" y="882378"/>
            <a:ext cx="4617310" cy="1325563"/>
          </a:xfrm>
        </p:spPr>
        <p:txBody>
          <a:bodyPr>
            <a:noAutofit/>
          </a:bodyPr>
          <a:lstStyle/>
          <a:p>
            <a:pPr algn="ctr"/>
            <a:r>
              <a:rPr lang="en-US" sz="6000" dirty="0" smtClean="0">
                <a:latin typeface="+mn-lt"/>
              </a:rPr>
              <a:t>“Yucky stuff” method</a:t>
            </a:r>
            <a:endParaRPr lang="en-US" sz="6000" dirty="0">
              <a:latin typeface="+mn-lt"/>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558722749"/>
              </p:ext>
            </p:extLst>
          </p:nvPr>
        </p:nvGraphicFramePr>
        <p:xfrm>
          <a:off x="2582791" y="3584881"/>
          <a:ext cx="2726361" cy="1896178"/>
        </p:xfrm>
        <a:graphic>
          <a:graphicData uri="http://schemas.openxmlformats.org/presentationml/2006/ole">
            <mc:AlternateContent xmlns:mc="http://schemas.openxmlformats.org/markup-compatibility/2006">
              <mc:Choice xmlns:v="urn:schemas-microsoft-com:vml" Requires="v">
                <p:oleObj spid="_x0000_s1044" name="Equation" r:id="rId4" imgW="711200" imgH="393700" progId="Equation.3">
                  <p:embed/>
                </p:oleObj>
              </mc:Choice>
              <mc:Fallback>
                <p:oleObj name="Equation" r:id="rId4" imgW="711200" imgH="393700" progId="Equation.3">
                  <p:embed/>
                  <p:pic>
                    <p:nvPicPr>
                      <p:cNvPr id="0" name=""/>
                      <p:cNvPicPr/>
                      <p:nvPr/>
                    </p:nvPicPr>
                    <p:blipFill>
                      <a:blip r:embed="rId5"/>
                      <a:stretch>
                        <a:fillRect/>
                      </a:stretch>
                    </p:blipFill>
                    <p:spPr>
                      <a:xfrm>
                        <a:off x="2582791" y="3584881"/>
                        <a:ext cx="2726361" cy="1896178"/>
                      </a:xfrm>
                      <a:prstGeom prst="rect">
                        <a:avLst/>
                      </a:prstGeom>
                    </p:spPr>
                  </p:pic>
                </p:oleObj>
              </mc:Fallback>
            </mc:AlternateContent>
          </a:graphicData>
        </a:graphic>
      </p:graphicFrame>
      <p:pic>
        <p:nvPicPr>
          <p:cNvPr id="3" name="Picture 2"/>
          <p:cNvPicPr>
            <a:picLocks noChangeAspect="1"/>
          </p:cNvPicPr>
          <p:nvPr/>
        </p:nvPicPr>
        <p:blipFill>
          <a:blip r:embed="rId6"/>
          <a:stretch>
            <a:fillRect/>
          </a:stretch>
        </p:blipFill>
        <p:spPr>
          <a:xfrm>
            <a:off x="6831496" y="205667"/>
            <a:ext cx="3269974" cy="3269974"/>
          </a:xfrm>
          <a:prstGeom prst="rect">
            <a:avLst/>
          </a:prstGeom>
        </p:spPr>
      </p:pic>
    </p:spTree>
    <p:extLst>
      <p:ext uri="{BB962C8B-B14F-4D97-AF65-F5344CB8AC3E}">
        <p14:creationId xmlns:p14="http://schemas.microsoft.com/office/powerpoint/2010/main" val="806281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9063" t="38066" r="14577" b="30816"/>
          <a:stretch/>
        </p:blipFill>
        <p:spPr>
          <a:xfrm>
            <a:off x="519545" y="768926"/>
            <a:ext cx="11083161" cy="3387438"/>
          </a:xfrm>
          <a:prstGeom prst="rect">
            <a:avLst/>
          </a:prstGeom>
          <a:ln w="12700">
            <a:solidFill>
              <a:schemeClr val="tx1"/>
            </a:solidFill>
          </a:ln>
        </p:spPr>
      </p:pic>
    </p:spTree>
    <p:extLst>
      <p:ext uri="{BB962C8B-B14F-4D97-AF65-F5344CB8AC3E}">
        <p14:creationId xmlns:p14="http://schemas.microsoft.com/office/powerpoint/2010/main" val="1668318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3906"/>
          <a:stretch/>
        </p:blipFill>
        <p:spPr>
          <a:xfrm>
            <a:off x="3766027" y="330703"/>
            <a:ext cx="4052456" cy="6275998"/>
          </a:xfrm>
          <a:prstGeom prst="rect">
            <a:avLst/>
          </a:prstGeom>
          <a:ln w="12700">
            <a:solidFill>
              <a:schemeClr val="tx1"/>
            </a:solidFill>
          </a:ln>
        </p:spPr>
      </p:pic>
    </p:spTree>
    <p:extLst>
      <p:ext uri="{BB962C8B-B14F-4D97-AF65-F5344CB8AC3E}">
        <p14:creationId xmlns:p14="http://schemas.microsoft.com/office/powerpoint/2010/main" val="1884097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69849" y="527973"/>
            <a:ext cx="8166847" cy="5597216"/>
          </a:xfrm>
          <a:prstGeom prst="rect">
            <a:avLst/>
          </a:prstGeom>
        </p:spPr>
      </p:pic>
    </p:spTree>
    <p:extLst>
      <p:ext uri="{BB962C8B-B14F-4D97-AF65-F5344CB8AC3E}">
        <p14:creationId xmlns:p14="http://schemas.microsoft.com/office/powerpoint/2010/main" val="1377265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4837" y="707795"/>
            <a:ext cx="8012345" cy="567541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1329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3955" y="661483"/>
            <a:ext cx="9609209" cy="28796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51"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9591" y="3859218"/>
            <a:ext cx="5634748" cy="251279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118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7560" t="2148" b="69295"/>
          <a:stretch/>
        </p:blipFill>
        <p:spPr>
          <a:xfrm>
            <a:off x="702707" y="826432"/>
            <a:ext cx="4988522" cy="2554013"/>
          </a:xfrm>
          <a:prstGeom prst="rect">
            <a:avLst/>
          </a:prstGeom>
          <a:ln w="12700">
            <a:solidFill>
              <a:srgbClr val="000000"/>
            </a:solidFill>
          </a:ln>
        </p:spPr>
      </p:pic>
      <p:pic>
        <p:nvPicPr>
          <p:cNvPr id="6" name="Picture 5"/>
          <p:cNvPicPr>
            <a:picLocks noChangeAspect="1"/>
          </p:cNvPicPr>
          <p:nvPr/>
        </p:nvPicPr>
        <p:blipFill rotWithShape="1">
          <a:blip r:embed="rId2"/>
          <a:srcRect t="65170"/>
          <a:stretch/>
        </p:blipFill>
        <p:spPr>
          <a:xfrm>
            <a:off x="950957" y="3928811"/>
            <a:ext cx="4492023" cy="2592995"/>
          </a:xfrm>
          <a:prstGeom prst="rect">
            <a:avLst/>
          </a:prstGeom>
          <a:ln w="12700">
            <a:solidFill>
              <a:srgbClr val="000000"/>
            </a:solidFill>
          </a:ln>
        </p:spPr>
      </p:pic>
      <p:pic>
        <p:nvPicPr>
          <p:cNvPr id="7" name="Picture 6"/>
          <p:cNvPicPr>
            <a:picLocks noChangeAspect="1"/>
          </p:cNvPicPr>
          <p:nvPr/>
        </p:nvPicPr>
        <p:blipFill rotWithShape="1">
          <a:blip r:embed="rId2"/>
          <a:srcRect l="2058" t="33089" r="-2058" b="34365"/>
          <a:stretch/>
        </p:blipFill>
        <p:spPr>
          <a:xfrm>
            <a:off x="6180693" y="826432"/>
            <a:ext cx="4768201" cy="2571995"/>
          </a:xfrm>
          <a:prstGeom prst="rect">
            <a:avLst/>
          </a:prstGeom>
          <a:ln w="6350">
            <a:solidFill>
              <a:srgbClr val="000000"/>
            </a:solidFill>
          </a:ln>
        </p:spPr>
      </p:pic>
    </p:spTree>
    <p:extLst>
      <p:ext uri="{BB962C8B-B14F-4D97-AF65-F5344CB8AC3E}">
        <p14:creationId xmlns:p14="http://schemas.microsoft.com/office/powerpoint/2010/main" val="1967024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209" t="17273" r="2862" b="20000"/>
          <a:stretch/>
        </p:blipFill>
        <p:spPr>
          <a:xfrm>
            <a:off x="2443221" y="496957"/>
            <a:ext cx="6716162" cy="6028824"/>
          </a:xfrm>
          <a:prstGeom prst="rect">
            <a:avLst/>
          </a:prstGeom>
          <a:ln w="12700">
            <a:solidFill>
              <a:srgbClr val="000000"/>
            </a:solidFill>
          </a:ln>
        </p:spPr>
      </p:pic>
    </p:spTree>
    <p:extLst>
      <p:ext uri="{BB962C8B-B14F-4D97-AF65-F5344CB8AC3E}">
        <p14:creationId xmlns:p14="http://schemas.microsoft.com/office/powerpoint/2010/main" val="1415845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3" name="Content Placeholder 2"/>
          <p:cNvSpPr>
            <a:spLocks noGrp="1"/>
          </p:cNvSpPr>
          <p:nvPr>
            <p:ph idx="1"/>
          </p:nvPr>
        </p:nvSpPr>
        <p:spPr>
          <a:xfrm>
            <a:off x="6096000" y="5168347"/>
            <a:ext cx="6367670" cy="1888435"/>
          </a:xfrm>
        </p:spPr>
        <p:txBody>
          <a:bodyPr>
            <a:normAutofit lnSpcReduction="10000"/>
          </a:bodyPr>
          <a:lstStyle/>
          <a:p>
            <a:pPr marL="0" indent="0" algn="ctr">
              <a:buNone/>
            </a:pPr>
            <a:r>
              <a:rPr lang="en-US" sz="4400" dirty="0" smtClean="0"/>
              <a:t>Enjoy your lunch and be seated at your afternoon table at 12:45 pm.</a:t>
            </a:r>
            <a:endParaRPr lang="en-US" sz="4400" dirty="0"/>
          </a:p>
        </p:txBody>
      </p:sp>
    </p:spTree>
    <p:extLst>
      <p:ext uri="{BB962C8B-B14F-4D97-AF65-F5344CB8AC3E}">
        <p14:creationId xmlns:p14="http://schemas.microsoft.com/office/powerpoint/2010/main" val="10977564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latin typeface="+mn-lt"/>
              </a:rPr>
              <a:t>Scheduled Dates</a:t>
            </a:r>
            <a:endParaRPr lang="en-US" sz="6000" dirty="0">
              <a:latin typeface="+mn-lt"/>
            </a:endParaRPr>
          </a:p>
        </p:txBody>
      </p:sp>
      <p:sp>
        <p:nvSpPr>
          <p:cNvPr id="3" name="Content Placeholder 2"/>
          <p:cNvSpPr>
            <a:spLocks noGrp="1"/>
          </p:cNvSpPr>
          <p:nvPr>
            <p:ph idx="1"/>
          </p:nvPr>
        </p:nvSpPr>
        <p:spPr/>
        <p:txBody>
          <a:bodyPr>
            <a:normAutofit/>
          </a:bodyPr>
          <a:lstStyle/>
          <a:p>
            <a:r>
              <a:rPr lang="en-US" sz="4000" dirty="0" smtClean="0"/>
              <a:t>Saturday, September 24</a:t>
            </a:r>
            <a:r>
              <a:rPr lang="en-US" sz="4000" baseline="30000" dirty="0" smtClean="0"/>
              <a:t>th</a:t>
            </a:r>
            <a:r>
              <a:rPr lang="en-US" sz="4000" dirty="0" smtClean="0"/>
              <a:t>, 2016 (fall workshop)</a:t>
            </a:r>
            <a:endParaRPr lang="en-US" sz="3600" dirty="0" smtClean="0"/>
          </a:p>
          <a:p>
            <a:pPr marL="914400" lvl="2" indent="0">
              <a:buNone/>
            </a:pPr>
            <a:r>
              <a:rPr lang="en-US" sz="3200" dirty="0" smtClean="0"/>
              <a:t>Figure out PLC structure and schedule meetings</a:t>
            </a:r>
          </a:p>
          <a:p>
            <a:r>
              <a:rPr lang="en-US" sz="4000" dirty="0" smtClean="0"/>
              <a:t>Saturday, November 5</a:t>
            </a:r>
            <a:r>
              <a:rPr lang="en-US" sz="4000" baseline="30000" dirty="0" smtClean="0"/>
              <a:t>th</a:t>
            </a:r>
            <a:r>
              <a:rPr lang="en-US" sz="4000" dirty="0" smtClean="0"/>
              <a:t>, 2016 (work day)</a:t>
            </a:r>
          </a:p>
          <a:p>
            <a:pPr marL="914400" lvl="2" indent="0">
              <a:buNone/>
            </a:pPr>
            <a:r>
              <a:rPr lang="en-US" sz="3200" dirty="0" smtClean="0"/>
              <a:t>Work with your colleagues on learning progressions, rich tasks, formative assessments, etc.</a:t>
            </a:r>
          </a:p>
          <a:p>
            <a:r>
              <a:rPr lang="en-US" sz="4000" dirty="0" smtClean="0"/>
              <a:t>Saturday, February 4</a:t>
            </a:r>
            <a:r>
              <a:rPr lang="en-US" sz="4000" baseline="30000" dirty="0" smtClean="0"/>
              <a:t>th</a:t>
            </a:r>
            <a:r>
              <a:rPr lang="en-US" sz="4000" dirty="0" smtClean="0"/>
              <a:t>, 2017 (winter workshop)</a:t>
            </a:r>
          </a:p>
        </p:txBody>
      </p:sp>
    </p:spTree>
    <p:extLst>
      <p:ext uri="{BB962C8B-B14F-4D97-AF65-F5344CB8AC3E}">
        <p14:creationId xmlns:p14="http://schemas.microsoft.com/office/powerpoint/2010/main" val="1806667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6418" y="1418674"/>
            <a:ext cx="4084982" cy="1325563"/>
          </a:xfrm>
        </p:spPr>
        <p:txBody>
          <a:bodyPr/>
          <a:lstStyle/>
          <a:p>
            <a:pPr algn="ctr"/>
            <a:r>
              <a:rPr lang="en-US" smtClean="0"/>
              <a:t>You’re welcome!</a:t>
            </a: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316579" cy="6858000"/>
          </a:xfrm>
          <a:prstGeom prst="rect">
            <a:avLst/>
          </a:prstGeom>
        </p:spPr>
      </p:pic>
    </p:spTree>
    <p:extLst>
      <p:ext uri="{BB962C8B-B14F-4D97-AF65-F5344CB8AC3E}">
        <p14:creationId xmlns:p14="http://schemas.microsoft.com/office/powerpoint/2010/main" val="7924966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62870" y="1825625"/>
            <a:ext cx="5290930" cy="4351338"/>
          </a:xfrm>
        </p:spPr>
        <p:txBody>
          <a:bodyPr>
            <a:normAutofit/>
          </a:bodyPr>
          <a:lstStyle/>
          <a:p>
            <a:pPr marL="0" indent="0" algn="ctr">
              <a:buNone/>
            </a:pPr>
            <a:r>
              <a:rPr lang="en-US" sz="4000" dirty="0" smtClean="0"/>
              <a:t>Look for student survey reminder from Phil and Jessica as school is starting.</a:t>
            </a:r>
            <a:endParaRPr lang="en-US" sz="4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774" y="242956"/>
            <a:ext cx="4927600" cy="6451600"/>
          </a:xfrm>
          <a:prstGeom prst="rect">
            <a:avLst/>
          </a:prstGeom>
        </p:spPr>
      </p:pic>
    </p:spTree>
    <p:extLst>
      <p:ext uri="{BB962C8B-B14F-4D97-AF65-F5344CB8AC3E}">
        <p14:creationId xmlns:p14="http://schemas.microsoft.com/office/powerpoint/2010/main" val="1759168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latin typeface="+mn-lt"/>
              </a:rPr>
              <a:t>Dates TBD</a:t>
            </a:r>
            <a:endParaRPr lang="en-US" sz="6000" dirty="0">
              <a:latin typeface="+mn-lt"/>
            </a:endParaRPr>
          </a:p>
        </p:txBody>
      </p:sp>
      <p:sp>
        <p:nvSpPr>
          <p:cNvPr id="3" name="Content Placeholder 2"/>
          <p:cNvSpPr>
            <a:spLocks noGrp="1"/>
          </p:cNvSpPr>
          <p:nvPr>
            <p:ph idx="1"/>
          </p:nvPr>
        </p:nvSpPr>
        <p:spPr>
          <a:xfrm>
            <a:off x="977348" y="1592333"/>
            <a:ext cx="10515600" cy="4351338"/>
          </a:xfrm>
        </p:spPr>
        <p:txBody>
          <a:bodyPr>
            <a:normAutofit/>
          </a:bodyPr>
          <a:lstStyle/>
          <a:p>
            <a:r>
              <a:rPr lang="en-US" sz="4000" dirty="0" smtClean="0"/>
              <a:t>Spring Saturday</a:t>
            </a:r>
          </a:p>
          <a:p>
            <a:pPr marL="914400" lvl="2" indent="0">
              <a:buNone/>
            </a:pPr>
            <a:r>
              <a:rPr lang="en-US" sz="3200" dirty="0" smtClean="0"/>
              <a:t>Either another work day or a day with new content or half and half.</a:t>
            </a:r>
          </a:p>
          <a:p>
            <a:r>
              <a:rPr lang="en-US" sz="4000" dirty="0" smtClean="0"/>
              <a:t>Summer 2017</a:t>
            </a:r>
          </a:p>
          <a:p>
            <a:r>
              <a:rPr lang="en-US" sz="4000" dirty="0" smtClean="0"/>
              <a:t>Fall 2017-18 PLC Support?</a:t>
            </a:r>
            <a:endParaRPr lang="en-US" sz="4000" dirty="0"/>
          </a:p>
          <a:p>
            <a:pPr marL="914400" lvl="2" indent="0">
              <a:buNone/>
            </a:pPr>
            <a:r>
              <a:rPr lang="en-US" sz="3200" dirty="0" smtClean="0"/>
              <a:t>We’re not sure.  If we’ve not spent all our funds by August 2017 and we’re allowed, we’d be happy to support PLCs as long as we could.</a:t>
            </a:r>
          </a:p>
        </p:txBody>
      </p:sp>
    </p:spTree>
    <p:extLst>
      <p:ext uri="{BB962C8B-B14F-4D97-AF65-F5344CB8AC3E}">
        <p14:creationId xmlns:p14="http://schemas.microsoft.com/office/powerpoint/2010/main" val="1177071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idx="1"/>
          </p:nvPr>
        </p:nvSpPr>
        <p:spPr>
          <a:prstGeom prst="rect">
            <a:avLst/>
          </a:prstGeom>
        </p:spPr>
        <p:txBody>
          <a:bodyPr/>
          <a:lstStyle/>
          <a:p>
            <a:endParaRPr/>
          </a:p>
        </p:txBody>
      </p:sp>
      <p:pic>
        <p:nvPicPr>
          <p:cNvPr id="175" name="a98128_teacher_8-single-lady.jpg"/>
          <p:cNvPicPr>
            <a:picLocks noChangeAspect="1"/>
          </p:cNvPicPr>
          <p:nvPr/>
        </p:nvPicPr>
        <p:blipFill>
          <a:blip r:embed="rId2">
            <a:extLst/>
          </a:blip>
          <a:stretch>
            <a:fillRect/>
          </a:stretch>
        </p:blipFill>
        <p:spPr>
          <a:xfrm>
            <a:off x="607219" y="715619"/>
            <a:ext cx="10371087" cy="5185544"/>
          </a:xfrm>
          <a:prstGeom prst="rect">
            <a:avLst/>
          </a:prstGeom>
          <a:ln w="12700">
            <a:miter lim="400000"/>
          </a:ln>
        </p:spPr>
      </p:pic>
    </p:spTree>
    <p:extLst>
      <p:ext uri="{BB962C8B-B14F-4D97-AF65-F5344CB8AC3E}">
        <p14:creationId xmlns:p14="http://schemas.microsoft.com/office/powerpoint/2010/main" val="90289718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84587" y="950983"/>
            <a:ext cx="5658678" cy="3064426"/>
          </a:xfrm>
        </p:spPr>
        <p:txBody>
          <a:bodyP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dirty="0" smtClean="0"/>
              <a:t>How can I provide regular effective feedback to my students?</a:t>
            </a:r>
            <a:endParaRPr lang="en-US" sz="4400" dirty="0"/>
          </a:p>
        </p:txBody>
      </p:sp>
      <p:pic>
        <p:nvPicPr>
          <p:cNvPr id="6" name="Picture 5"/>
          <p:cNvPicPr>
            <a:picLocks noChangeAspect="1"/>
          </p:cNvPicPr>
          <p:nvPr/>
        </p:nvPicPr>
        <p:blipFill>
          <a:blip r:embed="rId2"/>
          <a:stretch>
            <a:fillRect/>
          </a:stretch>
        </p:blipFill>
        <p:spPr>
          <a:xfrm>
            <a:off x="608358" y="318052"/>
            <a:ext cx="6191250" cy="6858000"/>
          </a:xfrm>
          <a:prstGeom prst="rect">
            <a:avLst/>
          </a:prstGeom>
        </p:spPr>
      </p:pic>
      <p:sp>
        <p:nvSpPr>
          <p:cNvPr id="7" name="Content Placeholder 2"/>
          <p:cNvSpPr txBox="1">
            <a:spLocks/>
          </p:cNvSpPr>
          <p:nvPr/>
        </p:nvSpPr>
        <p:spPr>
          <a:xfrm>
            <a:off x="5884587" y="5158548"/>
            <a:ext cx="5658678" cy="10169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FontTx/>
              <a:buNone/>
            </a:pPr>
            <a:r>
              <a:rPr lang="en-US" sz="3200" dirty="0" smtClean="0"/>
              <a:t>I can plan effective feedback opportunities for my students.</a:t>
            </a:r>
            <a:endParaRPr lang="en-US" sz="3200" dirty="0"/>
          </a:p>
        </p:txBody>
      </p:sp>
    </p:spTree>
    <p:extLst>
      <p:ext uri="{BB962C8B-B14F-4D97-AF65-F5344CB8AC3E}">
        <p14:creationId xmlns:p14="http://schemas.microsoft.com/office/powerpoint/2010/main" val="1833709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a:spLocks noGrp="1"/>
          </p:cNvSpPr>
          <p:nvPr>
            <p:ph type="body" idx="1"/>
          </p:nvPr>
        </p:nvSpPr>
        <p:spPr>
          <a:xfrm>
            <a:off x="1988344" y="678656"/>
            <a:ext cx="7358063" cy="4518422"/>
          </a:xfrm>
          <a:prstGeom prst="rect">
            <a:avLst/>
          </a:prstGeom>
        </p:spPr>
        <p:txBody>
          <a:bodyPr vert="horz" lIns="0" tIns="0" rIns="0" bIns="0" rtlCol="0" anchor="t">
            <a:noAutofit/>
          </a:bodyPr>
          <a:lstStyle/>
          <a:p>
            <a:pPr marL="0" indent="0" algn="ctr">
              <a:spcBef>
                <a:spcPts val="0"/>
              </a:spcBef>
              <a:buSzTx/>
              <a:buNone/>
              <a:defRPr sz="4800">
                <a:latin typeface="Calibri"/>
                <a:ea typeface="Calibri"/>
                <a:cs typeface="Calibri"/>
                <a:sym typeface="Calibri"/>
              </a:defRPr>
            </a:pPr>
            <a:r>
              <a:t>Feedback is one of the most powerful influences on learning and achievement, but this impact can be either positive or negative.</a:t>
            </a:r>
          </a:p>
          <a:p>
            <a:pPr marL="0" indent="0" algn="r">
              <a:spcBef>
                <a:spcPts val="0"/>
              </a:spcBef>
              <a:buSzTx/>
              <a:buNone/>
              <a:defRPr sz="3600">
                <a:latin typeface="Calibri"/>
                <a:ea typeface="Calibri"/>
                <a:cs typeface="Calibri"/>
                <a:sym typeface="Calibri"/>
              </a:defRPr>
            </a:pPr>
            <a:endParaRPr/>
          </a:p>
        </p:txBody>
      </p:sp>
      <p:pic>
        <p:nvPicPr>
          <p:cNvPr id="252" name="Power of Feedback.png"/>
          <p:cNvPicPr>
            <a:picLocks noChangeAspect="1"/>
          </p:cNvPicPr>
          <p:nvPr/>
        </p:nvPicPr>
        <p:blipFill>
          <a:blip r:embed="rId3">
            <a:extLst/>
          </a:blip>
          <a:stretch>
            <a:fillRect/>
          </a:stretch>
        </p:blipFill>
        <p:spPr>
          <a:xfrm>
            <a:off x="4560094" y="3973711"/>
            <a:ext cx="5179219" cy="2458157"/>
          </a:xfrm>
          <a:prstGeom prst="rect">
            <a:avLst/>
          </a:prstGeom>
          <a:ln w="12700">
            <a:miter lim="400000"/>
          </a:ln>
        </p:spPr>
      </p:pic>
    </p:spTree>
    <p:extLst>
      <p:ext uri="{BB962C8B-B14F-4D97-AF65-F5344CB8AC3E}">
        <p14:creationId xmlns:p14="http://schemas.microsoft.com/office/powerpoint/2010/main" val="18214130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 name="image.png"/>
          <p:cNvPicPr>
            <a:picLocks/>
          </p:cNvPicPr>
          <p:nvPr/>
        </p:nvPicPr>
        <p:blipFill>
          <a:blip r:embed="rId3">
            <a:extLst/>
          </a:blip>
          <a:stretch>
            <a:fillRect/>
          </a:stretch>
        </p:blipFill>
        <p:spPr>
          <a:xfrm>
            <a:off x="0" y="0"/>
            <a:ext cx="5088834" cy="6858000"/>
          </a:xfrm>
          <a:prstGeom prst="rect">
            <a:avLst/>
          </a:prstGeom>
          <a:ln w="25400"/>
        </p:spPr>
      </p:pic>
      <p:sp>
        <p:nvSpPr>
          <p:cNvPr id="257" name="Shape 257"/>
          <p:cNvSpPr/>
          <p:nvPr/>
        </p:nvSpPr>
        <p:spPr>
          <a:xfrm>
            <a:off x="6730008" y="276820"/>
            <a:ext cx="4620479" cy="2031325"/>
          </a:xfrm>
          <a:prstGeom prst="rect">
            <a:avLst/>
          </a:prstGeom>
          <a:ln w="12700">
            <a:miter lim="400000"/>
          </a:ln>
          <a:extLst>
            <a:ext uri="{C572A759-6A51-4108-AA02-DFA0A04FC94B}">
              <ma14:wrappingTextBoxFlag xmlns:ma14="http://schemas.microsoft.com/office/mac/drawingml/2011/main" val="1"/>
            </a:ext>
          </a:extLst>
        </p:spPr>
        <p:txBody>
          <a:bodyPr wrap="square" lIns="0" tIns="0" rIns="0" bIns="0">
            <a:spAutoFit/>
          </a:bodyPr>
          <a:lstStyle>
            <a:lvl1pPr marL="57150" marR="57798" algn="l" defTabSz="914400">
              <a:buClr>
                <a:srgbClr val="000000"/>
              </a:buClr>
              <a:buFont typeface="Calibri"/>
              <a:defRPr sz="4800">
                <a:uFill>
                  <a:solidFill>
                    <a:srgbClr val="000000"/>
                  </a:solidFill>
                </a:uFill>
                <a:latin typeface="Calibri"/>
                <a:ea typeface="Calibri"/>
                <a:cs typeface="Calibri"/>
                <a:sym typeface="Calibri"/>
              </a:defRPr>
            </a:lvl1pPr>
          </a:lstStyle>
          <a:p>
            <a:r>
              <a:rPr sz="4400" dirty="0"/>
              <a:t>Effective feedback has an average effect size of 0.75.</a:t>
            </a:r>
          </a:p>
        </p:txBody>
      </p:sp>
      <p:sp>
        <p:nvSpPr>
          <p:cNvPr id="5" name="TextBox 4"/>
          <p:cNvSpPr txBox="1"/>
          <p:nvPr/>
        </p:nvSpPr>
        <p:spPr>
          <a:xfrm>
            <a:off x="5088834" y="4631636"/>
            <a:ext cx="6645089" cy="830997"/>
          </a:xfrm>
          <a:prstGeom prst="rect">
            <a:avLst/>
          </a:prstGeom>
          <a:noFill/>
        </p:spPr>
        <p:txBody>
          <a:bodyPr wrap="none" rtlCol="0">
            <a:spAutoFit/>
          </a:bodyPr>
          <a:lstStyle/>
          <a:p>
            <a:r>
              <a:rPr lang="en-US" sz="4800" dirty="0"/>
              <a:t>http://visible-</a:t>
            </a:r>
            <a:r>
              <a:rPr lang="en-US" sz="4800" dirty="0" err="1"/>
              <a:t>learning.org</a:t>
            </a:r>
            <a:endParaRPr lang="en-US" sz="4800" dirty="0"/>
          </a:p>
        </p:txBody>
      </p:sp>
    </p:spTree>
    <p:extLst>
      <p:ext uri="{BB962C8B-B14F-4D97-AF65-F5344CB8AC3E}">
        <p14:creationId xmlns:p14="http://schemas.microsoft.com/office/powerpoint/2010/main" val="180680685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p:cNvSpPr>
          <p:nvPr>
            <p:ph type="body" idx="1"/>
          </p:nvPr>
        </p:nvSpPr>
        <p:spPr>
          <a:xfrm>
            <a:off x="1152939" y="711114"/>
            <a:ext cx="9978887" cy="4518422"/>
          </a:xfrm>
          <a:prstGeom prst="rect">
            <a:avLst/>
          </a:prstGeom>
        </p:spPr>
        <p:txBody>
          <a:bodyPr vert="horz" lIns="0" tIns="0" rIns="0" bIns="0" rtlCol="0" anchor="t">
            <a:noAutofit/>
          </a:bodyPr>
          <a:lstStyle/>
          <a:p>
            <a:pPr marL="0" indent="0" algn="ctr">
              <a:spcBef>
                <a:spcPts val="0"/>
              </a:spcBef>
              <a:buSzTx/>
              <a:buNone/>
              <a:defRPr sz="4800">
                <a:latin typeface="Calibri"/>
                <a:ea typeface="Calibri"/>
                <a:cs typeface="Calibri"/>
                <a:sym typeface="Calibri"/>
              </a:defRPr>
            </a:pPr>
            <a:r>
              <a:t>Teachers see feedback more in terms of how much they </a:t>
            </a:r>
            <a:r>
              <a:rPr i="1">
                <a:latin typeface="Helvetica"/>
                <a:ea typeface="Helvetica"/>
                <a:cs typeface="Helvetica"/>
                <a:sym typeface="Helvetica"/>
              </a:rPr>
              <a:t>give</a:t>
            </a:r>
            <a:r>
              <a:t> than the more important consideration of how much feedback is </a:t>
            </a:r>
            <a:r>
              <a:rPr i="1">
                <a:latin typeface="Helvetica"/>
                <a:ea typeface="Helvetica"/>
                <a:cs typeface="Helvetica"/>
                <a:sym typeface="Helvetica"/>
              </a:rPr>
              <a:t>received</a:t>
            </a:r>
            <a:r>
              <a:t> by students.</a:t>
            </a:r>
          </a:p>
          <a:p>
            <a:pPr marL="0" indent="0" algn="r">
              <a:spcBef>
                <a:spcPts val="0"/>
              </a:spcBef>
              <a:buSzTx/>
              <a:buNone/>
              <a:defRPr sz="3600">
                <a:latin typeface="Calibri"/>
                <a:ea typeface="Calibri"/>
                <a:cs typeface="Calibri"/>
                <a:sym typeface="Calibri"/>
              </a:defRPr>
            </a:pPr>
            <a:endParaRPr dirty="0"/>
          </a:p>
          <a:p>
            <a:pPr marL="0" indent="0" algn="r">
              <a:spcBef>
                <a:spcPts val="0"/>
              </a:spcBef>
              <a:buSzTx/>
              <a:buNone/>
              <a:defRPr sz="2400">
                <a:latin typeface="Calibri"/>
                <a:ea typeface="Calibri"/>
                <a:cs typeface="Calibri"/>
                <a:sym typeface="Calibri"/>
              </a:defRPr>
            </a:pPr>
            <a:r>
              <a:rPr dirty="0"/>
              <a:t>John Hattie</a:t>
            </a:r>
          </a:p>
          <a:p>
            <a:pPr marL="0" indent="0" algn="r">
              <a:spcBef>
                <a:spcPts val="0"/>
              </a:spcBef>
              <a:buSzTx/>
              <a:buNone/>
              <a:defRPr sz="2400">
                <a:latin typeface="Calibri"/>
                <a:ea typeface="Calibri"/>
                <a:cs typeface="Calibri"/>
                <a:sym typeface="Calibri"/>
              </a:defRPr>
            </a:pPr>
            <a:r>
              <a:rPr dirty="0"/>
              <a:t>Visible Learning for Teachers</a:t>
            </a:r>
          </a:p>
        </p:txBody>
      </p:sp>
    </p:spTree>
    <p:extLst>
      <p:ext uri="{BB962C8B-B14F-4D97-AF65-F5344CB8AC3E}">
        <p14:creationId xmlns:p14="http://schemas.microsoft.com/office/powerpoint/2010/main" val="69415856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en-US" sz="6000" dirty="0" smtClean="0"/>
              <a:t>If our feedback doesn’t change the student in some way, it has probably been a waste of time.</a:t>
            </a:r>
          </a:p>
          <a:p>
            <a:pPr marL="0" indent="0" algn="r">
              <a:buNone/>
            </a:pPr>
            <a:endParaRPr lang="en-US" sz="2400" dirty="0"/>
          </a:p>
          <a:p>
            <a:pPr marL="0" indent="0" algn="r">
              <a:buNone/>
            </a:pPr>
            <a:r>
              <a:rPr lang="en-US" sz="2400" dirty="0" smtClean="0"/>
              <a:t>Dylan </a:t>
            </a:r>
            <a:r>
              <a:rPr lang="en-US" sz="2400" dirty="0" err="1" smtClean="0"/>
              <a:t>Wiliam</a:t>
            </a:r>
            <a:endParaRPr lang="en-US" sz="2400" dirty="0"/>
          </a:p>
        </p:txBody>
      </p:sp>
    </p:spTree>
    <p:extLst>
      <p:ext uri="{BB962C8B-B14F-4D97-AF65-F5344CB8AC3E}">
        <p14:creationId xmlns:p14="http://schemas.microsoft.com/office/powerpoint/2010/main" val="10899071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73043"/>
            <a:ext cx="12192000" cy="8128000"/>
          </a:xfrm>
          <a:prstGeom prst="rect">
            <a:avLst/>
          </a:prstGeom>
        </p:spPr>
      </p:pic>
      <p:sp>
        <p:nvSpPr>
          <p:cNvPr id="2" name="Title 1"/>
          <p:cNvSpPr>
            <a:spLocks noGrp="1"/>
          </p:cNvSpPr>
          <p:nvPr>
            <p:ph type="title"/>
          </p:nvPr>
        </p:nvSpPr>
        <p:spPr>
          <a:xfrm>
            <a:off x="2385391" y="1200012"/>
            <a:ext cx="6420678" cy="2775640"/>
          </a:xfrm>
          <a:solidFill>
            <a:schemeClr val="bg1"/>
          </a:solidFill>
          <a:ln w="25400">
            <a:solidFill>
              <a:srgbClr val="000000"/>
            </a:solidFill>
          </a:ln>
        </p:spPr>
        <p:txBody>
          <a:bodyPr>
            <a:noAutofit/>
          </a:bodyPr>
          <a:lstStyle/>
          <a:p>
            <a:pPr algn="ctr"/>
            <a:r>
              <a:rPr lang="en-US" dirty="0" smtClean="0">
                <a:latin typeface="+mn-lt"/>
              </a:rPr>
              <a:t>Read Characteristics of Effective Feedback using the 3-2-1+1 protocol</a:t>
            </a:r>
            <a:endParaRPr lang="en-US" dirty="0">
              <a:latin typeface="+mn-lt"/>
            </a:endParaRPr>
          </a:p>
        </p:txBody>
      </p:sp>
    </p:spTree>
    <p:extLst>
      <p:ext uri="{BB962C8B-B14F-4D97-AF65-F5344CB8AC3E}">
        <p14:creationId xmlns:p14="http://schemas.microsoft.com/office/powerpoint/2010/main" val="15110329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30958" y="1125141"/>
            <a:ext cx="5750719" cy="294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Title 1"/>
          <p:cNvSpPr>
            <a:spLocks noGrp="1"/>
          </p:cNvSpPr>
          <p:nvPr>
            <p:ph type="title"/>
          </p:nvPr>
        </p:nvSpPr>
        <p:spPr>
          <a:xfrm>
            <a:off x="2416969" y="125016"/>
            <a:ext cx="7358063" cy="1482328"/>
          </a:xfrm>
        </p:spPr>
        <p:txBody>
          <a:bodyPr/>
          <a:lstStyle/>
          <a:p>
            <a:r>
              <a:rPr lang="en-US" altLang="en-US" sz="4219"/>
              <a:t>Lesson Planning Template</a:t>
            </a:r>
          </a:p>
        </p:txBody>
      </p:sp>
      <p:pic>
        <p:nvPicPr>
          <p:cNvPr id="6758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06318" y="3902273"/>
            <a:ext cx="5815459" cy="2955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2685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2"/>
          <p:cNvSpPr>
            <a:spLocks noGrp="1"/>
          </p:cNvSpPr>
          <p:nvPr>
            <p:ph idx="1"/>
          </p:nvPr>
        </p:nvSpPr>
        <p:spPr>
          <a:xfrm>
            <a:off x="730673" y="3806187"/>
            <a:ext cx="10550885" cy="1018170"/>
          </a:xfrm>
        </p:spPr>
        <p:txBody>
          <a:bodyPr>
            <a:normAutofit/>
          </a:bodyPr>
          <a:lstStyle/>
          <a:p>
            <a:pPr marL="0" indent="0" algn="ctr">
              <a:lnSpc>
                <a:spcPct val="100000"/>
              </a:lnSpc>
              <a:spcBef>
                <a:spcPts val="0"/>
              </a:spcBef>
              <a:buNone/>
            </a:pPr>
            <a:r>
              <a:rPr lang="en-US" sz="3600" dirty="0"/>
              <a:t>Solve for x: 5(x+1) + 2(x+1) = 14</a:t>
            </a:r>
          </a:p>
          <a:p>
            <a:pPr marL="0" indent="0" algn="ctr">
              <a:lnSpc>
                <a:spcPct val="100000"/>
              </a:lnSpc>
              <a:spcBef>
                <a:spcPts val="0"/>
              </a:spcBef>
              <a:buNone/>
            </a:pPr>
            <a:endParaRPr lang="en-US" sz="36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altLang="en-US" sz="4000" dirty="0"/>
          </a:p>
        </p:txBody>
      </p:sp>
      <p:pic>
        <p:nvPicPr>
          <p:cNvPr id="32770"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13881" y="170781"/>
            <a:ext cx="6764238" cy="304390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771" name="TextBox 3"/>
          <p:cNvSpPr txBox="1">
            <a:spLocks noChangeArrowheads="1"/>
          </p:cNvSpPr>
          <p:nvPr/>
        </p:nvSpPr>
        <p:spPr bwMode="auto">
          <a:xfrm>
            <a:off x="4113610" y="1271365"/>
            <a:ext cx="3519553" cy="871329"/>
          </a:xfrm>
          <a:prstGeom prst="rect">
            <a:avLst/>
          </a:prstGeom>
          <a:solidFill>
            <a:schemeClr val="bg1"/>
          </a:solidFill>
          <a:ln w="25400">
            <a:solidFill>
              <a:srgbClr val="000000"/>
            </a:solidFill>
            <a:miter lim="800000"/>
            <a:headEnd/>
            <a:tailEnd/>
          </a:ln>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5062">
                <a:latin typeface="Calibri" charset="0"/>
              </a:rPr>
              <a:t>Number Talk</a:t>
            </a:r>
          </a:p>
        </p:txBody>
      </p:sp>
    </p:spTree>
    <p:extLst>
      <p:ext uri="{BB962C8B-B14F-4D97-AF65-F5344CB8AC3E}">
        <p14:creationId xmlns:p14="http://schemas.microsoft.com/office/powerpoint/2010/main" val="1077797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377135"/>
            <a:ext cx="12192000" cy="8547100"/>
          </a:xfrm>
          <a:prstGeom prst="rect">
            <a:avLst/>
          </a:prstGeom>
        </p:spPr>
      </p:pic>
      <p:sp>
        <p:nvSpPr>
          <p:cNvPr id="6" name="Content Placeholder 2"/>
          <p:cNvSpPr txBox="1">
            <a:spLocks/>
          </p:cNvSpPr>
          <p:nvPr/>
        </p:nvSpPr>
        <p:spPr>
          <a:xfrm>
            <a:off x="569843" y="0"/>
            <a:ext cx="11052313" cy="49727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solidFill>
                  <a:schemeClr val="bg1"/>
                </a:solidFill>
              </a:rPr>
              <a:t>What support or resources would help you effectively implement some of the ideas we’ve surfaced in M2P?</a:t>
            </a:r>
          </a:p>
          <a:p>
            <a:r>
              <a:rPr lang="en-US" sz="3600" dirty="0" smtClean="0">
                <a:solidFill>
                  <a:schemeClr val="bg1"/>
                </a:solidFill>
              </a:rPr>
              <a:t>What have we read, talked about, interacted with, done that you think is important for your principal to be aware of?</a:t>
            </a:r>
          </a:p>
          <a:p>
            <a:r>
              <a:rPr lang="en-US" sz="3600" dirty="0" smtClean="0">
                <a:solidFill>
                  <a:schemeClr val="bg1"/>
                </a:solidFill>
              </a:rPr>
              <a:t>How can your principal help support your PLC and/ or your ability to implement studio days next year?</a:t>
            </a:r>
          </a:p>
        </p:txBody>
      </p:sp>
    </p:spTree>
    <p:extLst>
      <p:ext uri="{BB962C8B-B14F-4D97-AF65-F5344CB8AC3E}">
        <p14:creationId xmlns:p14="http://schemas.microsoft.com/office/powerpoint/2010/main" val="10258234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alphaModFix amt="84000"/>
          </a:blip>
          <a:stretch>
            <a:fillRect/>
          </a:stretch>
        </p:blipFill>
        <p:spPr>
          <a:xfrm>
            <a:off x="-337928" y="-708300"/>
            <a:ext cx="14133442" cy="9348683"/>
          </a:xfrm>
          <a:prstGeom prst="rect">
            <a:avLst/>
          </a:prstGeom>
        </p:spPr>
      </p:pic>
      <p:sp>
        <p:nvSpPr>
          <p:cNvPr id="2" name="Title 1"/>
          <p:cNvSpPr>
            <a:spLocks noGrp="1"/>
          </p:cNvSpPr>
          <p:nvPr>
            <p:ph type="title"/>
          </p:nvPr>
        </p:nvSpPr>
        <p:spPr>
          <a:xfrm>
            <a:off x="10061715" y="0"/>
            <a:ext cx="1964633" cy="4472609"/>
          </a:xfrm>
        </p:spPr>
        <p:txBody>
          <a:bodyPr anchor="t">
            <a:normAutofit fontScale="90000"/>
          </a:bodyPr>
          <a:lstStyle/>
          <a:p>
            <a:r>
              <a:rPr lang="is-IS" sz="3200" b="1" dirty="0" smtClean="0"/>
              <a:t>We’re meeting with principals at 8:30 and we’ll check in with you about 9:30 am.</a:t>
            </a:r>
            <a:endParaRPr lang="en-US" sz="3200" b="1" dirty="0"/>
          </a:p>
        </p:txBody>
      </p:sp>
      <p:sp>
        <p:nvSpPr>
          <p:cNvPr id="7" name="TextBox 6"/>
          <p:cNvSpPr txBox="1"/>
          <p:nvPr/>
        </p:nvSpPr>
        <p:spPr>
          <a:xfrm>
            <a:off x="437321" y="425847"/>
            <a:ext cx="2345635" cy="1446550"/>
          </a:xfrm>
          <a:prstGeom prst="rect">
            <a:avLst/>
          </a:prstGeom>
          <a:noFill/>
        </p:spPr>
        <p:txBody>
          <a:bodyPr wrap="square" rtlCol="0">
            <a:spAutoFit/>
          </a:bodyPr>
          <a:lstStyle/>
          <a:p>
            <a:r>
              <a:rPr lang="en-US" sz="4400" b="1" dirty="0"/>
              <a:t>Sleep in a little</a:t>
            </a:r>
            <a:r>
              <a:rPr lang="is-IS" sz="4400" b="1" dirty="0"/>
              <a:t>…</a:t>
            </a:r>
            <a:endParaRPr lang="en-US" sz="4400" b="1" dirty="0"/>
          </a:p>
        </p:txBody>
      </p:sp>
    </p:spTree>
    <p:extLst>
      <p:ext uri="{BB962C8B-B14F-4D97-AF65-F5344CB8AC3E}">
        <p14:creationId xmlns:p14="http://schemas.microsoft.com/office/powerpoint/2010/main" val="1616618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954" y="-543140"/>
            <a:ext cx="12578953" cy="834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2" name="Content Placeholder 2"/>
          <p:cNvSpPr>
            <a:spLocks noGrp="1"/>
          </p:cNvSpPr>
          <p:nvPr>
            <p:ph idx="1"/>
          </p:nvPr>
        </p:nvSpPr>
        <p:spPr>
          <a:xfrm>
            <a:off x="1524000" y="589359"/>
            <a:ext cx="4010526" cy="2089547"/>
          </a:xfrm>
        </p:spPr>
        <p:txBody>
          <a:bodyPr>
            <a:noAutofit/>
          </a:bodyPr>
          <a:lstStyle/>
          <a:p>
            <a:pPr marL="151799" indent="0" algn="ctr">
              <a:buNone/>
            </a:pPr>
            <a:r>
              <a:rPr lang="en-US" altLang="en-US" sz="4000" b="1" dirty="0">
                <a:solidFill>
                  <a:schemeClr val="bg1"/>
                </a:solidFill>
              </a:rPr>
              <a:t>Record interesting ideas and strategies</a:t>
            </a:r>
          </a:p>
        </p:txBody>
      </p:sp>
      <p:sp>
        <p:nvSpPr>
          <p:cNvPr id="76803" name="TextBox 5"/>
          <p:cNvSpPr txBox="1">
            <a:spLocks noChangeArrowheads="1"/>
          </p:cNvSpPr>
          <p:nvPr/>
        </p:nvSpPr>
        <p:spPr bwMode="auto">
          <a:xfrm>
            <a:off x="6015789" y="3482578"/>
            <a:ext cx="3937836" cy="191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a:r>
              <a:rPr lang="en-US" altLang="en-US" sz="2953" b="1" dirty="0">
                <a:solidFill>
                  <a:schemeClr val="bg1"/>
                </a:solidFill>
                <a:latin typeface="Calibri" charset="0"/>
              </a:rPr>
              <a:t>How can you incorporate these ideas and strategies into your classroom practice?</a:t>
            </a:r>
          </a:p>
        </p:txBody>
      </p:sp>
    </p:spTree>
    <p:extLst>
      <p:ext uri="{BB962C8B-B14F-4D97-AF65-F5344CB8AC3E}">
        <p14:creationId xmlns:p14="http://schemas.microsoft.com/office/powerpoint/2010/main" val="41449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ChangeArrowheads="1"/>
          </p:cNvSpPr>
          <p:nvPr>
            <p:ph type="body" idx="1"/>
          </p:nvPr>
        </p:nvSpPr>
        <p:spPr>
          <a:xfrm>
            <a:off x="1105804" y="1145702"/>
            <a:ext cx="4598789" cy="2476447"/>
          </a:xfrm>
        </p:spPr>
        <p:txBody>
          <a:bodyPr vert="horz" lIns="0" tIns="0" rIns="0" bIns="0" rtlCol="0">
            <a:noAutofit/>
          </a:bodyPr>
          <a:lstStyle/>
          <a:p>
            <a:pPr marL="0" indent="0" algn="ctr">
              <a:buNone/>
              <a:defRPr/>
            </a:pPr>
            <a:r>
              <a:rPr lang="en-US" sz="4000" dirty="0"/>
              <a:t>How can we foster a sense-making approach to solving algebraic equations?</a:t>
            </a:r>
          </a:p>
        </p:txBody>
      </p:sp>
      <p:sp>
        <p:nvSpPr>
          <p:cNvPr id="2" name="TextBox 1"/>
          <p:cNvSpPr txBox="1"/>
          <p:nvPr/>
        </p:nvSpPr>
        <p:spPr>
          <a:xfrm>
            <a:off x="2158298" y="4473865"/>
            <a:ext cx="6317673" cy="2062103"/>
          </a:xfrm>
          <a:prstGeom prst="rect">
            <a:avLst/>
          </a:prstGeom>
          <a:noFill/>
        </p:spPr>
        <p:txBody>
          <a:bodyPr wrap="square" rtlCol="0">
            <a:spAutoFit/>
          </a:bodyPr>
          <a:lstStyle/>
          <a:p>
            <a:pPr algn="ctr"/>
            <a:r>
              <a:rPr lang="en-US" sz="3200" dirty="0" smtClean="0"/>
              <a:t>I can identify and use strategies for solving algebraic equations that are connected to sense-making and reasoning.</a:t>
            </a:r>
            <a:endParaRPr lang="en-US" sz="3200" dirty="0"/>
          </a:p>
        </p:txBody>
      </p:sp>
      <p:pic>
        <p:nvPicPr>
          <p:cNvPr id="3" name="Picture 2"/>
          <p:cNvPicPr>
            <a:picLocks noChangeAspect="1"/>
          </p:cNvPicPr>
          <p:nvPr/>
        </p:nvPicPr>
        <p:blipFill>
          <a:blip r:embed="rId3"/>
          <a:stretch>
            <a:fillRect/>
          </a:stretch>
        </p:blipFill>
        <p:spPr>
          <a:xfrm>
            <a:off x="6562233" y="510964"/>
            <a:ext cx="4323422" cy="3745925"/>
          </a:xfrm>
          <a:prstGeom prst="rect">
            <a:avLst/>
          </a:prstGeom>
          <a:ln w="25400">
            <a:solidFill>
              <a:schemeClr val="tx1"/>
            </a:solidFill>
          </a:ln>
        </p:spPr>
      </p:pic>
    </p:spTree>
    <p:extLst>
      <p:ext uri="{BB962C8B-B14F-4D97-AF65-F5344CB8AC3E}">
        <p14:creationId xmlns:p14="http://schemas.microsoft.com/office/powerpoint/2010/main" val="395931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345140"/>
            <a:ext cx="12256994" cy="8171329"/>
          </a:xfrm>
          <a:prstGeom prst="rect">
            <a:avLst/>
          </a:prstGeom>
        </p:spPr>
      </p:pic>
      <p:sp>
        <p:nvSpPr>
          <p:cNvPr id="2" name="Title 1"/>
          <p:cNvSpPr>
            <a:spLocks noGrp="1"/>
          </p:cNvSpPr>
          <p:nvPr>
            <p:ph type="title"/>
          </p:nvPr>
        </p:nvSpPr>
        <p:spPr>
          <a:xfrm>
            <a:off x="3392020" y="454772"/>
            <a:ext cx="5472953" cy="979580"/>
          </a:xfrm>
          <a:solidFill>
            <a:schemeClr val="bg1"/>
          </a:solidFill>
          <a:ln w="25400">
            <a:solidFill>
              <a:schemeClr val="tx1"/>
            </a:solidFill>
          </a:ln>
        </p:spPr>
        <p:txBody>
          <a:bodyPr anchor="t">
            <a:noAutofit/>
          </a:bodyPr>
          <a:lstStyle/>
          <a:p>
            <a:pPr algn="ctr"/>
            <a:r>
              <a:rPr lang="en-US" sz="6000" dirty="0" smtClean="0"/>
              <a:t>Solve in any way</a:t>
            </a:r>
            <a:endParaRPr lang="en-US" sz="6000" dirty="0"/>
          </a:p>
        </p:txBody>
      </p:sp>
      <p:sp>
        <p:nvSpPr>
          <p:cNvPr id="3" name="Content Placeholder 2"/>
          <p:cNvSpPr>
            <a:spLocks noGrp="1"/>
          </p:cNvSpPr>
          <p:nvPr>
            <p:ph idx="1"/>
          </p:nvPr>
        </p:nvSpPr>
        <p:spPr>
          <a:xfrm>
            <a:off x="1212574" y="2513497"/>
            <a:ext cx="9263269" cy="3092173"/>
          </a:xfrm>
          <a:solidFill>
            <a:schemeClr val="bg1"/>
          </a:solidFill>
          <a:ln w="25400">
            <a:solidFill>
              <a:schemeClr val="tx1"/>
            </a:solidFill>
          </a:ln>
        </p:spPr>
        <p:txBody>
          <a:bodyPr>
            <a:noAutofit/>
          </a:bodyPr>
          <a:lstStyle/>
          <a:p>
            <a:pPr marL="0" indent="0">
              <a:buNone/>
            </a:pPr>
            <a:r>
              <a:rPr lang="en-US" sz="3600" dirty="0" smtClean="0"/>
              <a:t>Gus </a:t>
            </a:r>
            <a:r>
              <a:rPr lang="en-US" sz="3600" dirty="0"/>
              <a:t>had </a:t>
            </a:r>
            <a:r>
              <a:rPr lang="en-US" sz="3600" i="1" dirty="0"/>
              <a:t>K</a:t>
            </a:r>
            <a:r>
              <a:rPr lang="en-US" sz="3600" dirty="0"/>
              <a:t> bones buried in the yard.  He dug up 4 bones, and then the next day dug up 1/5 of the remaining bones.  He now has a total of 12 bones buried.  </a:t>
            </a:r>
            <a:endParaRPr lang="en-US" sz="3600" dirty="0" smtClean="0"/>
          </a:p>
          <a:p>
            <a:pPr marL="0" indent="0" algn="ctr">
              <a:buNone/>
            </a:pPr>
            <a:r>
              <a:rPr lang="en-US" sz="3600" dirty="0" smtClean="0"/>
              <a:t>How </a:t>
            </a:r>
            <a:r>
              <a:rPr lang="en-US" sz="3600" dirty="0"/>
              <a:t>many bones did he have buried to begin with?</a:t>
            </a:r>
          </a:p>
        </p:txBody>
      </p:sp>
    </p:spTree>
    <p:extLst>
      <p:ext uri="{BB962C8B-B14F-4D97-AF65-F5344CB8AC3E}">
        <p14:creationId xmlns:p14="http://schemas.microsoft.com/office/powerpoint/2010/main" val="1771907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8934" y="799342"/>
            <a:ext cx="10515600" cy="4945850"/>
          </a:xfrm>
        </p:spPr>
        <p:txBody>
          <a:bodyPr>
            <a:normAutofit/>
          </a:bodyPr>
          <a:lstStyle/>
          <a:p>
            <a:r>
              <a:rPr lang="en-US" sz="3200" dirty="0" smtClean="0"/>
              <a:t>Gus and Ike have 120 tennis balls altogether.  If Gus has 20 more tennis balls than Ike, how many tennis balls does Ike have?</a:t>
            </a:r>
            <a:endParaRPr lang="en-US" sz="3200" dirty="0"/>
          </a:p>
          <a:p>
            <a:endParaRPr lang="en-US" dirty="0" smtClean="0"/>
          </a:p>
          <a:p>
            <a:endParaRPr lang="en-US" dirty="0"/>
          </a:p>
          <a:p>
            <a:endParaRPr lang="en-US" dirty="0" smtClean="0"/>
          </a:p>
          <a:p>
            <a:endParaRPr lang="en-US" dirty="0"/>
          </a:p>
          <a:p>
            <a:r>
              <a:rPr lang="en-US" sz="3200" dirty="0" smtClean="0"/>
              <a:t>Solve in two ways: Using the strip diagram and using an equation.  How do your two methods connect?</a:t>
            </a:r>
            <a:endParaRPr lang="en-US" sz="3200" dirty="0"/>
          </a:p>
        </p:txBody>
      </p:sp>
      <p:sp>
        <p:nvSpPr>
          <p:cNvPr id="5" name="Rectangle 4"/>
          <p:cNvSpPr/>
          <p:nvPr/>
        </p:nvSpPr>
        <p:spPr bwMode="auto">
          <a:xfrm>
            <a:off x="3167063" y="2370667"/>
            <a:ext cx="3107531"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6" name="Rectangle 5"/>
          <p:cNvSpPr/>
          <p:nvPr/>
        </p:nvSpPr>
        <p:spPr bwMode="auto">
          <a:xfrm>
            <a:off x="3167062" y="3444899"/>
            <a:ext cx="3107531"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7" name="Rectangle 6"/>
          <p:cNvSpPr/>
          <p:nvPr/>
        </p:nvSpPr>
        <p:spPr bwMode="auto">
          <a:xfrm>
            <a:off x="6274594" y="2374168"/>
            <a:ext cx="1178719" cy="428625"/>
          </a:xfrm>
          <a:prstGeom prst="rect">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8" name="TextBox 7"/>
          <p:cNvSpPr txBox="1"/>
          <p:nvPr/>
        </p:nvSpPr>
        <p:spPr>
          <a:xfrm>
            <a:off x="2288382" y="2320970"/>
            <a:ext cx="964406" cy="461665"/>
          </a:xfrm>
          <a:prstGeom prst="rect">
            <a:avLst/>
          </a:prstGeom>
          <a:noFill/>
        </p:spPr>
        <p:txBody>
          <a:bodyPr wrap="square" rtlCol="0">
            <a:spAutoFit/>
          </a:bodyPr>
          <a:lstStyle/>
          <a:p>
            <a:r>
              <a:rPr lang="en-US" sz="2400" dirty="0"/>
              <a:t>Gus</a:t>
            </a:r>
          </a:p>
        </p:txBody>
      </p:sp>
      <p:sp>
        <p:nvSpPr>
          <p:cNvPr id="9" name="TextBox 8"/>
          <p:cNvSpPr txBox="1"/>
          <p:nvPr/>
        </p:nvSpPr>
        <p:spPr>
          <a:xfrm>
            <a:off x="2288382" y="3397133"/>
            <a:ext cx="1071563" cy="461665"/>
          </a:xfrm>
          <a:prstGeom prst="rect">
            <a:avLst/>
          </a:prstGeom>
          <a:noFill/>
        </p:spPr>
        <p:txBody>
          <a:bodyPr wrap="square" rtlCol="0">
            <a:spAutoFit/>
          </a:bodyPr>
          <a:lstStyle/>
          <a:p>
            <a:r>
              <a:rPr lang="en-US" sz="2400" dirty="0"/>
              <a:t>Ike</a:t>
            </a:r>
          </a:p>
        </p:txBody>
      </p:sp>
      <p:sp>
        <p:nvSpPr>
          <p:cNvPr id="10" name="TextBox 9"/>
          <p:cNvSpPr txBox="1"/>
          <p:nvPr/>
        </p:nvSpPr>
        <p:spPr>
          <a:xfrm>
            <a:off x="6471047" y="1970557"/>
            <a:ext cx="785813" cy="400110"/>
          </a:xfrm>
          <a:prstGeom prst="rect">
            <a:avLst/>
          </a:prstGeom>
          <a:noFill/>
        </p:spPr>
        <p:txBody>
          <a:bodyPr wrap="square" rtlCol="0">
            <a:spAutoFit/>
          </a:bodyPr>
          <a:lstStyle/>
          <a:p>
            <a:r>
              <a:rPr lang="en-US" sz="2000" dirty="0"/>
              <a:t>20</a:t>
            </a:r>
            <a:endParaRPr lang="en-US" sz="1266" dirty="0"/>
          </a:p>
        </p:txBody>
      </p:sp>
      <p:sp>
        <p:nvSpPr>
          <p:cNvPr id="11" name="Right Brace 10"/>
          <p:cNvSpPr/>
          <p:nvPr/>
        </p:nvSpPr>
        <p:spPr bwMode="auto">
          <a:xfrm>
            <a:off x="7713133" y="2584979"/>
            <a:ext cx="321469" cy="1339453"/>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2" name="TextBox 11"/>
          <p:cNvSpPr txBox="1"/>
          <p:nvPr/>
        </p:nvSpPr>
        <p:spPr>
          <a:xfrm>
            <a:off x="8455157" y="3044789"/>
            <a:ext cx="1017984" cy="400110"/>
          </a:xfrm>
          <a:prstGeom prst="rect">
            <a:avLst/>
          </a:prstGeom>
          <a:noFill/>
        </p:spPr>
        <p:txBody>
          <a:bodyPr wrap="square" rtlCol="0">
            <a:spAutoFit/>
          </a:bodyPr>
          <a:lstStyle/>
          <a:p>
            <a:r>
              <a:rPr lang="en-US" sz="2000" dirty="0" smtClean="0"/>
              <a:t>120</a:t>
            </a:r>
            <a:endParaRPr lang="en-US" sz="2000" dirty="0"/>
          </a:p>
        </p:txBody>
      </p:sp>
    </p:spTree>
    <p:extLst>
      <p:ext uri="{BB962C8B-B14F-4D97-AF65-F5344CB8AC3E}">
        <p14:creationId xmlns:p14="http://schemas.microsoft.com/office/powerpoint/2010/main" val="1158226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2487" y="684279"/>
            <a:ext cx="10515600" cy="5685896"/>
          </a:xfrm>
        </p:spPr>
        <p:txBody>
          <a:bodyPr>
            <a:normAutofit/>
          </a:bodyPr>
          <a:lstStyle/>
          <a:p>
            <a:r>
              <a:rPr lang="en-US" sz="3200" dirty="0" smtClean="0"/>
              <a:t>Gus gave 2/5 of his dog biscuits to Ike and ate ½ of what was left.  If Gus had 9 dog biscuits at the end of this process, how many dog biscuits did he have to begin with?</a:t>
            </a:r>
          </a:p>
          <a:p>
            <a:endParaRPr lang="en-US" dirty="0" smtClean="0"/>
          </a:p>
          <a:p>
            <a:endParaRPr lang="en-US" dirty="0" smtClean="0"/>
          </a:p>
          <a:p>
            <a:endParaRPr lang="en-US" dirty="0"/>
          </a:p>
          <a:p>
            <a:endParaRPr lang="en-US" dirty="0" smtClean="0"/>
          </a:p>
          <a:p>
            <a:endParaRPr lang="en-US" dirty="0"/>
          </a:p>
          <a:p>
            <a:endParaRPr lang="en-US" dirty="0" smtClean="0"/>
          </a:p>
          <a:p>
            <a:r>
              <a:rPr lang="en-US" sz="3200" dirty="0" smtClean="0"/>
              <a:t>Solve in two ways: Using the strip diagram and using an equation.  How do your two methods connect?</a:t>
            </a:r>
          </a:p>
          <a:p>
            <a:endParaRPr lang="en-US" dirty="0"/>
          </a:p>
        </p:txBody>
      </p:sp>
      <p:sp>
        <p:nvSpPr>
          <p:cNvPr id="18" name="TextBox 17"/>
          <p:cNvSpPr txBox="1"/>
          <p:nvPr/>
        </p:nvSpPr>
        <p:spPr>
          <a:xfrm>
            <a:off x="5357986" y="2203651"/>
            <a:ext cx="642938" cy="461665"/>
          </a:xfrm>
          <a:prstGeom prst="rect">
            <a:avLst/>
          </a:prstGeom>
          <a:noFill/>
        </p:spPr>
        <p:txBody>
          <a:bodyPr wrap="square" rtlCol="0">
            <a:spAutoFit/>
          </a:bodyPr>
          <a:lstStyle/>
          <a:p>
            <a:r>
              <a:rPr lang="en-US" sz="2400" dirty="0"/>
              <a:t>?</a:t>
            </a:r>
            <a:endParaRPr lang="en-US" sz="1266" dirty="0"/>
          </a:p>
        </p:txBody>
      </p:sp>
      <p:grpSp>
        <p:nvGrpSpPr>
          <p:cNvPr id="5" name="Group 4"/>
          <p:cNvGrpSpPr/>
          <p:nvPr/>
        </p:nvGrpSpPr>
        <p:grpSpPr>
          <a:xfrm>
            <a:off x="2601340" y="2611147"/>
            <a:ext cx="5664573" cy="2184096"/>
            <a:chOff x="2640737" y="3280873"/>
            <a:chExt cx="5664573" cy="2184096"/>
          </a:xfrm>
        </p:grpSpPr>
        <p:sp>
          <p:nvSpPr>
            <p:cNvPr id="4" name="Rectangle 3"/>
            <p:cNvSpPr/>
            <p:nvPr/>
          </p:nvSpPr>
          <p:spPr bwMode="auto">
            <a:xfrm>
              <a:off x="2667000" y="3774632"/>
              <a:ext cx="1125141" cy="428625"/>
            </a:xfrm>
            <a:prstGeom prst="rect">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8" name="Rectangle 7"/>
            <p:cNvSpPr/>
            <p:nvPr/>
          </p:nvSpPr>
          <p:spPr bwMode="auto">
            <a:xfrm>
              <a:off x="3787939" y="3768328"/>
              <a:ext cx="1125141" cy="428625"/>
            </a:xfrm>
            <a:prstGeom prst="rect">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9" name="Rectangle 8"/>
            <p:cNvSpPr/>
            <p:nvPr/>
          </p:nvSpPr>
          <p:spPr bwMode="auto">
            <a:xfrm>
              <a:off x="4915180" y="3768328"/>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0" name="Rectangle 9"/>
            <p:cNvSpPr/>
            <p:nvPr/>
          </p:nvSpPr>
          <p:spPr bwMode="auto">
            <a:xfrm>
              <a:off x="6040321" y="3768328"/>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1" name="Rectangle 10"/>
            <p:cNvSpPr/>
            <p:nvPr/>
          </p:nvSpPr>
          <p:spPr bwMode="auto">
            <a:xfrm>
              <a:off x="7165461" y="3774632"/>
              <a:ext cx="1125141"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2" name="Rectangle 11"/>
            <p:cNvSpPr/>
            <p:nvPr/>
          </p:nvSpPr>
          <p:spPr bwMode="auto">
            <a:xfrm>
              <a:off x="4970859" y="4607719"/>
              <a:ext cx="1660922" cy="428625"/>
            </a:xfrm>
            <a:prstGeom prst="rect">
              <a:avLst/>
            </a:prstGeom>
            <a:solidFill>
              <a:srgbClr val="00B0F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3" name="Rectangle 12"/>
            <p:cNvSpPr/>
            <p:nvPr/>
          </p:nvSpPr>
          <p:spPr bwMode="auto">
            <a:xfrm>
              <a:off x="6633882" y="4614022"/>
              <a:ext cx="1660922" cy="428625"/>
            </a:xfrm>
            <a:prstGeom prst="rect">
              <a:avLst/>
            </a:prstGeom>
            <a:solidFill>
              <a:srgbClr val="00B05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7" name="Right Brace 16"/>
            <p:cNvSpPr/>
            <p:nvPr/>
          </p:nvSpPr>
          <p:spPr bwMode="auto">
            <a:xfrm rot="16200000">
              <a:off x="5254509" y="667101"/>
              <a:ext cx="422321" cy="5649866"/>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sp>
          <p:nvSpPr>
            <p:cNvPr id="19" name="Right Brace 18"/>
            <p:cNvSpPr/>
            <p:nvPr/>
          </p:nvSpPr>
          <p:spPr bwMode="auto">
            <a:xfrm rot="5400000">
              <a:off x="7257385" y="4417044"/>
              <a:ext cx="422321" cy="1673529"/>
            </a:xfrm>
            <a:prstGeom prst="rightBrace">
              <a:avLst/>
            </a:prstGeom>
            <a:no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64294" tIns="32147" rIns="64294" bIns="32147" numCol="1" rtlCol="0" anchor="t" anchorCtr="0" compatLnSpc="1">
              <a:prstTxWarp prst="textNoShape">
                <a:avLst/>
              </a:prstTxWarp>
            </a:bodyPr>
            <a:lstStyle/>
            <a:p>
              <a:pPr algn="ctr" defTabSz="642915" fontAlgn="base">
                <a:spcBef>
                  <a:spcPct val="0"/>
                </a:spcBef>
                <a:spcAft>
                  <a:spcPct val="0"/>
                </a:spcAft>
              </a:pPr>
              <a:endParaRPr lang="en-US" sz="2953">
                <a:solidFill>
                  <a:srgbClr val="000000"/>
                </a:solidFill>
                <a:latin typeface="Gill Sans" charset="0"/>
                <a:ea typeface="Heiti SC Light" charset="0"/>
                <a:cs typeface="Heiti SC Light" charset="0"/>
                <a:sym typeface="Gill Sans" charset="0"/>
              </a:endParaRPr>
            </a:p>
          </p:txBody>
        </p:sp>
      </p:grpSp>
      <p:sp>
        <p:nvSpPr>
          <p:cNvPr id="20" name="TextBox 19"/>
          <p:cNvSpPr txBox="1"/>
          <p:nvPr/>
        </p:nvSpPr>
        <p:spPr>
          <a:xfrm>
            <a:off x="7274719" y="5362665"/>
            <a:ext cx="660797" cy="287130"/>
          </a:xfrm>
          <a:prstGeom prst="rect">
            <a:avLst/>
          </a:prstGeom>
          <a:noFill/>
        </p:spPr>
        <p:txBody>
          <a:bodyPr wrap="square" rtlCol="0">
            <a:spAutoFit/>
          </a:bodyPr>
          <a:lstStyle/>
          <a:p>
            <a:r>
              <a:rPr lang="en-US" sz="1266"/>
              <a:t>9</a:t>
            </a:r>
          </a:p>
        </p:txBody>
      </p:sp>
      <p:sp>
        <p:nvSpPr>
          <p:cNvPr id="16" name="TextBox 15"/>
          <p:cNvSpPr txBox="1"/>
          <p:nvPr/>
        </p:nvSpPr>
        <p:spPr>
          <a:xfrm>
            <a:off x="7274719" y="4778528"/>
            <a:ext cx="642938" cy="461665"/>
          </a:xfrm>
          <a:prstGeom prst="rect">
            <a:avLst/>
          </a:prstGeom>
          <a:noFill/>
        </p:spPr>
        <p:txBody>
          <a:bodyPr wrap="square" rtlCol="0">
            <a:spAutoFit/>
          </a:bodyPr>
          <a:lstStyle/>
          <a:p>
            <a:r>
              <a:rPr lang="en-US" sz="2400" dirty="0" smtClean="0"/>
              <a:t>9</a:t>
            </a:r>
          </a:p>
        </p:txBody>
      </p:sp>
    </p:spTree>
    <p:extLst>
      <p:ext uri="{BB962C8B-B14F-4D97-AF65-F5344CB8AC3E}">
        <p14:creationId xmlns:p14="http://schemas.microsoft.com/office/powerpoint/2010/main" val="836228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2642" y="414743"/>
            <a:ext cx="10437961" cy="5606495"/>
          </a:xfrm>
        </p:spPr>
        <p:txBody>
          <a:bodyPr>
            <a:noAutofit/>
          </a:bodyPr>
          <a:lstStyle/>
          <a:p>
            <a:pPr marL="0" indent="0">
              <a:buNone/>
            </a:pPr>
            <a:r>
              <a:rPr lang="en-US" sz="3600" b="1" dirty="0"/>
              <a:t>Solve with a strip diagram and with equations.   </a:t>
            </a:r>
          </a:p>
          <a:p>
            <a:r>
              <a:rPr lang="en-US" sz="3200" dirty="0" smtClean="0"/>
              <a:t>The </a:t>
            </a:r>
            <a:r>
              <a:rPr lang="en-US" sz="3200" dirty="0"/>
              <a:t>difference between two numbers is 2184.  If the bigger number is 3 times the smaller number, find the sum of the two numbers.</a:t>
            </a:r>
          </a:p>
          <a:p>
            <a:r>
              <a:rPr lang="en-US" sz="3200" dirty="0"/>
              <a:t>Mr. Li gave ¼ of a sum of money to his wife.  Then he divided the remainder equally among his 4 children.  If each child received $600, find the sum of money.</a:t>
            </a:r>
          </a:p>
          <a:p>
            <a:r>
              <a:rPr lang="en-US" sz="3200" dirty="0"/>
              <a:t>When a bottle is ½ filled with water, it weighs 2.6 kg.  The bottle weighs 4 kg when filled.  Find the weight of the empty bottle.</a:t>
            </a:r>
          </a:p>
        </p:txBody>
      </p:sp>
    </p:spTree>
    <p:extLst>
      <p:ext uri="{BB962C8B-B14F-4D97-AF65-F5344CB8AC3E}">
        <p14:creationId xmlns:p14="http://schemas.microsoft.com/office/powerpoint/2010/main" val="292070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latin typeface="+mn-lt"/>
              </a:rPr>
              <a:t>For the strip diagrams</a:t>
            </a:r>
            <a:endParaRPr lang="en-US" sz="6000" dirty="0">
              <a:latin typeface="+mn-lt"/>
            </a:endParaRPr>
          </a:p>
        </p:txBody>
      </p:sp>
      <p:sp>
        <p:nvSpPr>
          <p:cNvPr id="3" name="Content Placeholder 2"/>
          <p:cNvSpPr>
            <a:spLocks noGrp="1"/>
          </p:cNvSpPr>
          <p:nvPr>
            <p:ph idx="1"/>
          </p:nvPr>
        </p:nvSpPr>
        <p:spPr>
          <a:xfrm>
            <a:off x="838200" y="1944336"/>
            <a:ext cx="10293626" cy="3496234"/>
          </a:xfrm>
        </p:spPr>
        <p:txBody>
          <a:bodyPr>
            <a:noAutofit/>
          </a:bodyPr>
          <a:lstStyle/>
          <a:p>
            <a:r>
              <a:rPr lang="en-US" sz="3600" dirty="0"/>
              <a:t>What algebraic understanding might students develop from engaging with this strategy?</a:t>
            </a:r>
          </a:p>
          <a:p>
            <a:r>
              <a:rPr lang="en-US" sz="3600" dirty="0"/>
              <a:t>In which of the SMPs might students engage during these tasks?  Does the use of equations have an impact on that?</a:t>
            </a:r>
          </a:p>
        </p:txBody>
      </p:sp>
    </p:spTree>
    <p:extLst>
      <p:ext uri="{BB962C8B-B14F-4D97-AF65-F5344CB8AC3E}">
        <p14:creationId xmlns:p14="http://schemas.microsoft.com/office/powerpoint/2010/main" val="1534987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737</TotalTime>
  <Words>1550</Words>
  <Application>Microsoft Macintosh PowerPoint</Application>
  <PresentationFormat>Widescreen</PresentationFormat>
  <Paragraphs>138</Paragraphs>
  <Slides>32</Slides>
  <Notes>18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2" baseType="lpstr">
      <vt:lpstr>Calibri</vt:lpstr>
      <vt:lpstr>Calibri Bold</vt:lpstr>
      <vt:lpstr>Calibri Light</vt:lpstr>
      <vt:lpstr>Gill Sans</vt:lpstr>
      <vt:lpstr>Heiti SC Light</vt:lpstr>
      <vt:lpstr>Helvetica</vt:lpstr>
      <vt:lpstr>ＭＳ Ｐゴシック</vt:lpstr>
      <vt:lpstr>Arial</vt:lpstr>
      <vt:lpstr>Office Theme</vt:lpstr>
      <vt:lpstr>Equation</vt:lpstr>
      <vt:lpstr>PowerPoint Presentation</vt:lpstr>
      <vt:lpstr>You’re welcome!</vt:lpstr>
      <vt:lpstr>PowerPoint Presentation</vt:lpstr>
      <vt:lpstr>PowerPoint Presentation</vt:lpstr>
      <vt:lpstr>Solve in any way</vt:lpstr>
      <vt:lpstr>PowerPoint Presentation</vt:lpstr>
      <vt:lpstr>PowerPoint Presentation</vt:lpstr>
      <vt:lpstr>PowerPoint Presentation</vt:lpstr>
      <vt:lpstr>For the strip diagrams</vt:lpstr>
      <vt:lpstr>“Yucky stuff” method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Scheduled Dates</vt:lpstr>
      <vt:lpstr>PowerPoint Presentation</vt:lpstr>
      <vt:lpstr>Dates TBD</vt:lpstr>
      <vt:lpstr>PowerPoint Presentation</vt:lpstr>
      <vt:lpstr>PowerPoint Presentation</vt:lpstr>
      <vt:lpstr>PowerPoint Presentation</vt:lpstr>
      <vt:lpstr>PowerPoint Presentation</vt:lpstr>
      <vt:lpstr>PowerPoint Presentation</vt:lpstr>
      <vt:lpstr>PowerPoint Presentation</vt:lpstr>
      <vt:lpstr>Read Characteristics of Effective Feedback using the 3-2-1+1 protocol</vt:lpstr>
      <vt:lpstr>Lesson Planning Template</vt:lpstr>
      <vt:lpstr>PowerPoint Presentation</vt:lpstr>
      <vt:lpstr>We’re meeting with principals at 8:30 and we’ll check in with you about 9:30 am.</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Cohen</dc:creator>
  <cp:lastModifiedBy>Shannon Warren</cp:lastModifiedBy>
  <cp:revision>22</cp:revision>
  <dcterms:created xsi:type="dcterms:W3CDTF">2016-06-23T00:16:55Z</dcterms:created>
  <dcterms:modified xsi:type="dcterms:W3CDTF">2016-06-23T18:52:13Z</dcterms:modified>
</cp:coreProperties>
</file>